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Roboto ExtraBold"/>
      <p:bold r:id="rId25"/>
      <p:boldItalic r:id="rId26"/>
    </p:embeddedFont>
    <p:embeddedFont>
      <p:font typeface="Roboto"/>
      <p:regular r:id="rId27"/>
      <p:bold r:id="rId28"/>
      <p:italic r:id="rId29"/>
      <p:boldItalic r:id="rId30"/>
    </p:embeddedFont>
    <p:embeddedFont>
      <p:font typeface="Montserrat"/>
      <p:regular r:id="rId31"/>
      <p:bold r:id="rId32"/>
      <p:italic r:id="rId33"/>
      <p:boldItalic r:id="rId34"/>
    </p:embeddedFont>
    <p:embeddedFont>
      <p:font typeface="Roboto SemiBold"/>
      <p:regular r:id="rId35"/>
      <p:bold r:id="rId36"/>
      <p:italic r:id="rId37"/>
      <p:boldItalic r:id="rId38"/>
    </p:embeddedFont>
    <p:embeddedFont>
      <p:font typeface="Lexend"/>
      <p:regular r:id="rId39"/>
      <p:bold r:id="rId40"/>
    </p:embeddedFont>
    <p:embeddedFont>
      <p:font typeface="DM Sans"/>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exend-bold.fntdata"/><Relationship Id="rId20" Type="http://schemas.openxmlformats.org/officeDocument/2006/relationships/slide" Target="slides/slide15.xml"/><Relationship Id="rId42" Type="http://schemas.openxmlformats.org/officeDocument/2006/relationships/font" Target="fonts/DMSans-bold.fntdata"/><Relationship Id="rId41" Type="http://schemas.openxmlformats.org/officeDocument/2006/relationships/font" Target="fonts/DMSans-regular.fntdata"/><Relationship Id="rId22" Type="http://schemas.openxmlformats.org/officeDocument/2006/relationships/slide" Target="slides/slide17.xml"/><Relationship Id="rId44" Type="http://schemas.openxmlformats.org/officeDocument/2006/relationships/font" Target="fonts/DMSans-boldItalic.fntdata"/><Relationship Id="rId21" Type="http://schemas.openxmlformats.org/officeDocument/2006/relationships/slide" Target="slides/slide16.xml"/><Relationship Id="rId43" Type="http://schemas.openxmlformats.org/officeDocument/2006/relationships/font" Target="fonts/DMSans-italic.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ExtraBold-boldItalic.fntdata"/><Relationship Id="rId25" Type="http://schemas.openxmlformats.org/officeDocument/2006/relationships/font" Target="fonts/RobotoExtraBold-bold.fntdata"/><Relationship Id="rId28" Type="http://schemas.openxmlformats.org/officeDocument/2006/relationships/font" Target="fonts/Roboto-bold.fntdata"/><Relationship Id="rId27" Type="http://schemas.openxmlformats.org/officeDocument/2006/relationships/font" Target="fonts/Roboto-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regular.fntdata"/><Relationship Id="rId30" Type="http://schemas.openxmlformats.org/officeDocument/2006/relationships/font" Target="fonts/Roboto-boldItalic.fntdata"/><Relationship Id="rId11" Type="http://schemas.openxmlformats.org/officeDocument/2006/relationships/slide" Target="slides/slide6.xml"/><Relationship Id="rId33" Type="http://schemas.openxmlformats.org/officeDocument/2006/relationships/font" Target="fonts/Montserrat-italic.fntdata"/><Relationship Id="rId10" Type="http://schemas.openxmlformats.org/officeDocument/2006/relationships/slide" Target="slides/slide5.xml"/><Relationship Id="rId32" Type="http://schemas.openxmlformats.org/officeDocument/2006/relationships/font" Target="fonts/Montserrat-bold.fntdata"/><Relationship Id="rId13" Type="http://schemas.openxmlformats.org/officeDocument/2006/relationships/slide" Target="slides/slide8.xml"/><Relationship Id="rId35" Type="http://schemas.openxmlformats.org/officeDocument/2006/relationships/font" Target="fonts/RobotoSemiBold-regular.fntdata"/><Relationship Id="rId12" Type="http://schemas.openxmlformats.org/officeDocument/2006/relationships/slide" Target="slides/slide7.xml"/><Relationship Id="rId34" Type="http://schemas.openxmlformats.org/officeDocument/2006/relationships/font" Target="fonts/Montserrat-boldItalic.fntdata"/><Relationship Id="rId15" Type="http://schemas.openxmlformats.org/officeDocument/2006/relationships/slide" Target="slides/slide10.xml"/><Relationship Id="rId37" Type="http://schemas.openxmlformats.org/officeDocument/2006/relationships/font" Target="fonts/RobotoSemiBold-italic.fntdata"/><Relationship Id="rId14" Type="http://schemas.openxmlformats.org/officeDocument/2006/relationships/slide" Target="slides/slide9.xml"/><Relationship Id="rId36" Type="http://schemas.openxmlformats.org/officeDocument/2006/relationships/font" Target="fonts/RobotoSemiBold-bold.fntdata"/><Relationship Id="rId17" Type="http://schemas.openxmlformats.org/officeDocument/2006/relationships/slide" Target="slides/slide12.xml"/><Relationship Id="rId39" Type="http://schemas.openxmlformats.org/officeDocument/2006/relationships/font" Target="fonts/Lexend-regular.fntdata"/><Relationship Id="rId16" Type="http://schemas.openxmlformats.org/officeDocument/2006/relationships/slide" Target="slides/slide11.xml"/><Relationship Id="rId38" Type="http://schemas.openxmlformats.org/officeDocument/2006/relationships/font" Target="fonts/RobotoSemiBold-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arketwise.com/investing/five-natural-gas-stocks-to-buy-as-ai-data-centers-devour-power/" TargetMode="External"/><Relationship Id="rId3" Type="http://schemas.openxmlformats.org/officeDocument/2006/relationships/hyperlink" Target="https://www.spglobal.com/energy/en/news-research/latest-news/natural-gas/052726-pipeline-operators-strike-deals-as-data-centers-turn-to-colocated-generation" TargetMode="External"/><Relationship Id="rId4" Type="http://schemas.openxmlformats.org/officeDocument/2006/relationships/hyperlink" Target="https://fortune.com/2026/04/11/data-centers-gas-demand-make-boring-pipelines-great-again/"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ower-eng.com/gas/williams-pushes-deeper-into-power-generation-as-data-center-demand-accelerates/" TargetMode="External"/><Relationship Id="rId3" Type="http://schemas.openxmlformats.org/officeDocument/2006/relationships/hyperlink" Target="https://naturalgasintel.com/news/williams-sees-haynesville-marcellus-fueling-data-center-growth/"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aturalgasintel.com/news/natural-gas-demand-for-data-centers-its-no-hype-says-kinder-morgan-exec/#:~:text=The%20company%27s%20forecast%20is%20a,d%20specifically%20powering%20data%20centers" TargetMode="External"/><Relationship Id="rId3" Type="http://schemas.openxmlformats.org/officeDocument/2006/relationships/hyperlink" Target="https://www.fool.com/investing/2025/01/27/this-500-billion-ai-data-center-investment-could-a/"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gjonline.com/news/2026/may/ferc-proposes-faster-permitting-for-gas-pipeline-projects" TargetMode="External"/><Relationship Id="rId3" Type="http://schemas.openxmlformats.org/officeDocument/2006/relationships/hyperlink" Target="https://natlawreview.com/article/ferc-just-rewrote-rules-natural-gas-infrastructure-heres-what-it-means"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pectrum.ieee.org/data-center-power-fluctuation"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ckinsey.com/industries/technology-media-and-telecommunications/our-insights/ai-power-expanding-data-center-capacity-to-meet-growing-demand" TargetMode="External"/><Relationship Id="rId3" Type="http://schemas.openxmlformats.org/officeDocument/2006/relationships/hyperlink" Target="https://westmassdevelopment.com/a-multibillion-dollar-data-center-project-is-coming-to-western-mass/" TargetMode="External"/><Relationship Id="rId4" Type="http://schemas.openxmlformats.org/officeDocument/2006/relationships/hyperlink" Target="https://smithfieldtownship.com/wp-content/uploads/2025/12/Smithfield-Gateway-Data-Center-Sketch-Plan-Review-No.-1.pdf" TargetMode="External"/><Relationship Id="rId5" Type="http://schemas.openxmlformats.org/officeDocument/2006/relationships/hyperlink" Target="https://newhampshirebulletin.com/2026/05/29/how-a-data-center-proposal-ignited-opposition-in-nottingham-and-surrounding-communities"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eguardian.com/technology/2026/jan/15/elon-musk-xai-datacenter-memphis" TargetMode="External"/><Relationship Id="rId3" Type="http://schemas.openxmlformats.org/officeDocument/2006/relationships/hyperlink" Target="https://mississippitoday.org/2026/05/11/xai-46-gas-turbines-no-air-permits/" TargetMode="External"/><Relationship Id="rId4" Type="http://schemas.openxmlformats.org/officeDocument/2006/relationships/hyperlink" Target="https://www.hoganlovells.com/en/publications/the-bring-your-own-generation-model-to-meeting-the-power-needs-of-data-centers-and-ai" TargetMode="External"/><Relationship Id="rId5" Type="http://schemas.openxmlformats.org/officeDocument/2006/relationships/hyperlink" Target="https://hartfordbusiness.com/article/legislation-would-codify-bring-your-own-power-mandate-for-data-centers-large-power-users/" TargetMode="External"/><Relationship Id="rId6" Type="http://schemas.openxmlformats.org/officeDocument/2006/relationships/hyperlink" Target="https://acadiacenter.org/new-state-law-could-power-cryptomining-data-centers-in-new-hampshire/" TargetMode="External"/><Relationship Id="rId7" Type="http://schemas.openxmlformats.org/officeDocument/2006/relationships/hyperlink" Target="https://www.eenews.net/articles/data-centers-increasingly-turn-to-off-grid-gas/" TargetMode="External"/><Relationship Id="rId8" Type="http://schemas.openxmlformats.org/officeDocument/2006/relationships/hyperlink" Target="https://cleanview.co/reports/behind-the-meter-data-centers"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ired.com/story/new-gas-powered-data-centers-could-emit-more-greenhouse-gases-than-entire-nations/" TargetMode="External"/><Relationship Id="rId3" Type="http://schemas.openxmlformats.org/officeDocument/2006/relationships/hyperlink" Target="https://www.linkedin.com/posts/steven-cocchi_data-center-developers-are-opting-for-behind-activity-7438199710370279425-fXWs"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ecooldown.com/green-business/data-center-investment-indianapolis-residents-fight-back/" TargetMode="External"/><Relationship Id="rId3" Type="http://schemas.openxmlformats.org/officeDocument/2006/relationships/hyperlink" Target="https://www.techdigest.tv/2026/01/epa-rules-elon-musks-xai-memphis-data-centre-used-illegal-power.html"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wealthbeacon.org/energy/shifting-politics-around-data-centers-scramble-healey-ai-push/"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e57a87ca8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e57a87ca8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3e5aecec136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3e5aecec136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u="sng">
                <a:solidFill>
                  <a:schemeClr val="hlink"/>
                </a:solidFill>
                <a:latin typeface="Roboto"/>
                <a:ea typeface="Roboto"/>
                <a:cs typeface="Roboto"/>
                <a:sym typeface="Roboto"/>
                <a:hlinkClick r:id="rId2"/>
              </a:rPr>
              <a:t>https://marketwise.com/investing/five-natural-gas-stocks-to-buy-as-ai-data-centers-devour-power/</a:t>
            </a:r>
            <a:r>
              <a:rPr lang="en" sz="1000">
                <a:solidFill>
                  <a:schemeClr val="dk1"/>
                </a:solidFill>
                <a:latin typeface="Roboto"/>
                <a:ea typeface="Roboto"/>
                <a:cs typeface="Roboto"/>
                <a:sym typeface="Roboto"/>
              </a:rPr>
              <a:t> </a:t>
            </a:r>
            <a:endParaRPr sz="10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sz="1000" u="sng">
                <a:solidFill>
                  <a:schemeClr val="hlink"/>
                </a:solidFill>
                <a:latin typeface="Roboto"/>
                <a:ea typeface="Roboto"/>
                <a:cs typeface="Roboto"/>
                <a:sym typeface="Roboto"/>
                <a:hlinkClick r:id="rId3"/>
              </a:rPr>
              <a:t>https://www.spglobal.com/energy/en/news-research/latest-news/natural-gas/052726-pipeline-operators-strike-deals-as-data-centers-turn-to-colocated-generation</a:t>
            </a:r>
            <a:r>
              <a:rPr lang="en" sz="1000">
                <a:solidFill>
                  <a:schemeClr val="dk1"/>
                </a:solidFill>
                <a:latin typeface="Roboto"/>
                <a:ea typeface="Roboto"/>
                <a:cs typeface="Roboto"/>
                <a:sym typeface="Roboto"/>
              </a:rPr>
              <a:t> </a:t>
            </a:r>
            <a:endParaRPr sz="10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sz="1000" u="sng">
                <a:solidFill>
                  <a:schemeClr val="hlink"/>
                </a:solidFill>
                <a:latin typeface="Roboto"/>
                <a:ea typeface="Roboto"/>
                <a:cs typeface="Roboto"/>
                <a:sym typeface="Roboto"/>
                <a:hlinkClick r:id="rId4"/>
              </a:rPr>
              <a:t>https://fortune.com/2026/04/11/data-centers-gas-demand-make-boring-pipelines-great-again/</a:t>
            </a:r>
            <a:r>
              <a:rPr lang="en" sz="1000">
                <a:solidFill>
                  <a:schemeClr val="dk1"/>
                </a:solidFill>
                <a:latin typeface="Roboto"/>
                <a:ea typeface="Roboto"/>
                <a:cs typeface="Roboto"/>
                <a:sym typeface="Roboto"/>
              </a:rPr>
              <a:t> </a:t>
            </a:r>
            <a:endParaRPr sz="1000">
              <a:solidFill>
                <a:schemeClr val="dk1"/>
              </a:solidFill>
              <a:latin typeface="Roboto"/>
              <a:ea typeface="Roboto"/>
              <a:cs typeface="Roboto"/>
              <a:sym typeface="Roboto"/>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3a8bed9b5e4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3a8bed9b5e4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Montserrat"/>
                <a:ea typeface="Montserrat"/>
                <a:cs typeface="Montserrat"/>
                <a:sym typeface="Montserrat"/>
              </a:rPr>
              <a:t>“These companies are leveraging their existing natural gas assets and capabilities to help meet rising demand for reliable power,”</a:t>
            </a:r>
            <a:r>
              <a:rPr lang="en">
                <a:solidFill>
                  <a:schemeClr val="dk1"/>
                </a:solidFill>
              </a:rPr>
              <a:t> </a:t>
            </a:r>
            <a:r>
              <a:rPr lang="en" u="sng">
                <a:solidFill>
                  <a:schemeClr val="hlink"/>
                </a:solidFill>
                <a:hlinkClick r:id="rId2"/>
              </a:rPr>
              <a:t>https://www.power-eng.com/gas/williams-pushes-deeper-into-power-generation-as-data-center-demand-accelerates/</a:t>
            </a:r>
            <a:r>
              <a:rPr lang="en">
                <a:solidFill>
                  <a:schemeClr val="dk1"/>
                </a:solidFill>
              </a:rPr>
              <a:t> </a:t>
            </a:r>
            <a:endParaRPr>
              <a:solidFill>
                <a:schemeClr val="dk1"/>
              </a:solidFill>
            </a:endParaRPr>
          </a:p>
          <a:p>
            <a:pPr indent="0" lvl="0" marL="0" rtl="0" algn="l">
              <a:spcBef>
                <a:spcPts val="0"/>
              </a:spcBef>
              <a:spcAft>
                <a:spcPts val="0"/>
              </a:spcAft>
              <a:buNone/>
            </a:pPr>
            <a:r>
              <a:rPr lang="en" sz="1200">
                <a:solidFill>
                  <a:schemeClr val="dk1"/>
                </a:solidFill>
                <a:latin typeface="Roboto"/>
                <a:ea typeface="Roboto"/>
                <a:cs typeface="Roboto"/>
                <a:sym typeface="Roboto"/>
              </a:rPr>
              <a:t>Midstream gas transmission pipeline company Williams Co. is now developing BTM gas-fired power plants for data centers …</a:t>
            </a:r>
            <a:endParaRPr sz="1200">
              <a:solidFill>
                <a:schemeClr val="dk1"/>
              </a:solidFill>
              <a:latin typeface="Roboto"/>
              <a:ea typeface="Roboto"/>
              <a:cs typeface="Roboto"/>
              <a:sym typeface="Roboto"/>
            </a:endParaRPr>
          </a:p>
          <a:p>
            <a:pPr indent="0" lvl="0" marL="0" rtl="0" algn="l">
              <a:spcBef>
                <a:spcPts val="0"/>
              </a:spcBef>
              <a:spcAft>
                <a:spcPts val="0"/>
              </a:spcAft>
              <a:buNone/>
            </a:pPr>
            <a:r>
              <a:rPr lang="en">
                <a:solidFill>
                  <a:schemeClr val="dk1"/>
                </a:solidFill>
              </a:rPr>
              <a:t>February 6, 2026 - </a:t>
            </a:r>
            <a:r>
              <a:rPr lang="en">
                <a:solidFill>
                  <a:schemeClr val="dk1"/>
                </a:solidFill>
              </a:rPr>
              <a:t>Reuters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May 6, 2026 NGI - </a:t>
            </a:r>
            <a:r>
              <a:rPr lang="en" u="sng">
                <a:solidFill>
                  <a:schemeClr val="hlink"/>
                </a:solidFill>
                <a:hlinkClick r:id="rId3"/>
              </a:rPr>
              <a:t>https://naturalgasintel.com/news/williams-sees-haynesville-marcellus-fueling-data-center-growth/</a:t>
            </a:r>
            <a:r>
              <a:rPr lang="en">
                <a:solidFill>
                  <a:schemeClr val="dk1"/>
                </a:solidFill>
              </a:rPr>
              <a: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a8bed9b5e4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3a8bed9b5e4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3a8bed9b5e4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3a8bed9b5e4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3a8bed9b5e4_0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3a8bed9b5e4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3a8bed9b5e4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3a8bed9b5e4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3e4de7ecf6b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3e4de7ecf6b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u="sng">
                <a:solidFill>
                  <a:srgbClr val="1155CC"/>
                </a:solidFill>
                <a:latin typeface="Roboto"/>
                <a:ea typeface="Roboto"/>
                <a:cs typeface="Roboto"/>
                <a:sym typeface="Roboto"/>
                <a:hlinkClick r:id="rId2">
                  <a:extLst>
                    <a:ext uri="{A12FA001-AC4F-418D-AE19-62706E023703}">
                      <ahyp:hlinkClr val="tx"/>
                    </a:ext>
                  </a:extLst>
                </a:hlinkClick>
              </a:rPr>
              <a:t>https://naturalgasintel.com/news/natural-gas-demand-for-data-centers-its-no-hype-says-kinder-morgan-exec/#:~:text=The%20company%27s%20forecast%20is%20a,d%20specifically%20powering%20data%20centers</a:t>
            </a:r>
            <a:r>
              <a:rPr lang="en" sz="1000">
                <a:solidFill>
                  <a:schemeClr val="dk1"/>
                </a:solidFill>
                <a:latin typeface="Roboto"/>
                <a:ea typeface="Roboto"/>
                <a:cs typeface="Roboto"/>
                <a:sym typeface="Roboto"/>
              </a:rPr>
              <a:t> </a:t>
            </a:r>
            <a:endParaRPr sz="10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Roboto"/>
                <a:ea typeface="Roboto"/>
                <a:cs typeface="Roboto"/>
                <a:sym typeface="Roboto"/>
              </a:rPr>
              <a:t>[fool] </a:t>
            </a:r>
            <a:r>
              <a:rPr lang="en" sz="1000" u="sng">
                <a:solidFill>
                  <a:schemeClr val="hlink"/>
                </a:solidFill>
                <a:latin typeface="Roboto"/>
                <a:ea typeface="Roboto"/>
                <a:cs typeface="Roboto"/>
                <a:sym typeface="Roboto"/>
                <a:hlinkClick r:id="rId3"/>
              </a:rPr>
              <a:t>https://www.fool.com/investing/2025/01/27/this-500-billion-ai-data-center-investment-could-a/</a:t>
            </a:r>
            <a:r>
              <a:rPr lang="en" sz="1000">
                <a:solidFill>
                  <a:schemeClr val="dk1"/>
                </a:solidFill>
                <a:latin typeface="Roboto"/>
                <a:ea typeface="Roboto"/>
                <a:cs typeface="Roboto"/>
                <a:sym typeface="Roboto"/>
              </a:rPr>
              <a:t> </a:t>
            </a:r>
            <a:endParaRPr sz="1000">
              <a:solidFill>
                <a:schemeClr val="dk1"/>
              </a:solidFill>
              <a:latin typeface="Roboto"/>
              <a:ea typeface="Roboto"/>
              <a:cs typeface="Roboto"/>
              <a:sym typeface="Roboto"/>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3a8bed9b5e4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3a8bed9b5e4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A 1 GW hyperscaler would need roughly 3 million gallons/day of LNG, about 300 truck deliveries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 300 MW behind-the-meter project constructing a 1.5 million-gallon LNG storage tank that would provide 10 days of backup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3a8bed9b5e4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3a8bed9b5e4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595959"/>
                </a:solidFill>
              </a:rPr>
              <a:t>RM25-9 to </a:t>
            </a:r>
            <a:r>
              <a:rPr lang="en" sz="1200">
                <a:solidFill>
                  <a:srgbClr val="595959"/>
                </a:solidFill>
              </a:rPr>
              <a:t>6/2025 allow construction during/despite rehearing</a:t>
            </a:r>
            <a:endParaRPr sz="1200">
              <a:solidFill>
                <a:srgbClr val="595959"/>
              </a:solidFill>
            </a:endParaRPr>
          </a:p>
          <a:p>
            <a:pPr indent="0" lvl="0" marL="0" rtl="0" algn="l">
              <a:spcBef>
                <a:spcPts val="0"/>
              </a:spcBef>
              <a:spcAft>
                <a:spcPts val="0"/>
              </a:spcAft>
              <a:buClr>
                <a:schemeClr val="dk1"/>
              </a:buClr>
              <a:buSzPts val="1100"/>
              <a:buFont typeface="Arial"/>
              <a:buNone/>
            </a:pPr>
            <a:r>
              <a:rPr b="1" lang="en" sz="1200">
                <a:solidFill>
                  <a:srgbClr val="595959"/>
                </a:solidFill>
              </a:rPr>
              <a:t>RM25-12 </a:t>
            </a:r>
            <a:r>
              <a:rPr lang="en" sz="1200">
                <a:solidFill>
                  <a:srgbClr val="212529"/>
                </a:solidFill>
                <a:latin typeface="Roboto"/>
                <a:ea typeface="Roboto"/>
                <a:cs typeface="Roboto"/>
                <a:sym typeface="Roboto"/>
              </a:rPr>
              <a:t> Blanket Certificate Cost Limitations</a:t>
            </a:r>
            <a:r>
              <a:rPr lang="en" sz="1200">
                <a:solidFill>
                  <a:schemeClr val="dk1"/>
                </a:solidFill>
              </a:rPr>
              <a:t> </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5/21/26 order (NOPR) from 6/2025 inquiry:</a:t>
            </a:r>
            <a:endParaRPr sz="1200">
              <a:solidFill>
                <a:schemeClr val="dk1"/>
              </a:solidFill>
            </a:endParaRPr>
          </a:p>
          <a:p>
            <a:pPr indent="0" lvl="0" marL="0" rtl="0" algn="l">
              <a:spcBef>
                <a:spcPts val="0"/>
              </a:spcBef>
              <a:spcAft>
                <a:spcPts val="0"/>
              </a:spcAft>
              <a:buNone/>
            </a:pPr>
            <a:r>
              <a:rPr lang="en" sz="1150">
                <a:solidFill>
                  <a:schemeClr val="dk1"/>
                </a:solidFill>
              </a:rPr>
              <a:t>-roughly double the cost thresholds that allow pipeline companies to build and modify infrastructure without seeking case-by-case FERC approval, or even abutter notifications</a:t>
            </a:r>
            <a:r>
              <a:rPr lang="en" sz="1200">
                <a:solidFill>
                  <a:schemeClr val="dk1"/>
                </a:solidFill>
              </a:rPr>
              <a:t> </a:t>
            </a:r>
            <a:endParaRPr sz="1200">
              <a:solidFill>
                <a:schemeClr val="dk1"/>
              </a:solidFill>
            </a:endParaRPr>
          </a:p>
          <a:p>
            <a:pPr indent="0" lvl="0" marL="0" rtl="0" algn="l">
              <a:lnSpc>
                <a:spcPct val="115000"/>
              </a:lnSpc>
              <a:spcBef>
                <a:spcPts val="0"/>
              </a:spcBef>
              <a:spcAft>
                <a:spcPts val="0"/>
              </a:spcAft>
              <a:buNone/>
            </a:pPr>
            <a:r>
              <a:rPr lang="en" sz="1150">
                <a:solidFill>
                  <a:schemeClr val="dk1"/>
                </a:solidFill>
              </a:rPr>
              <a:t>-expand the categories of projects eligible for streamlined authorization and extend the blanket certificate framework toward LNG facilities (new)</a:t>
            </a:r>
            <a:endParaRPr sz="1150">
              <a:solidFill>
                <a:schemeClr val="dk1"/>
              </a:solidFill>
            </a:endParaRPr>
          </a:p>
          <a:p>
            <a:pPr indent="0" lvl="0" marL="0" rtl="0" algn="l">
              <a:lnSpc>
                <a:spcPct val="115000"/>
              </a:lnSpc>
              <a:spcBef>
                <a:spcPts val="0"/>
              </a:spcBef>
              <a:spcAft>
                <a:spcPts val="0"/>
              </a:spcAft>
              <a:buNone/>
            </a:pPr>
            <a:r>
              <a:rPr lang="en" sz="1150">
                <a:solidFill>
                  <a:schemeClr val="dk1"/>
                </a:solidFill>
              </a:rPr>
              <a:t>-allows capacity increases at existing compressor stations and M&amp;Rs, within the existing fenceline</a:t>
            </a:r>
            <a:endParaRPr sz="1150">
              <a:solidFill>
                <a:schemeClr val="dk1"/>
              </a:solidFill>
            </a:endParaRPr>
          </a:p>
          <a:p>
            <a:pPr indent="0" lvl="0" marL="0" rtl="0" algn="l">
              <a:lnSpc>
                <a:spcPct val="115000"/>
              </a:lnSpc>
              <a:spcBef>
                <a:spcPts val="0"/>
              </a:spcBef>
              <a:spcAft>
                <a:spcPts val="0"/>
              </a:spcAft>
              <a:buNone/>
            </a:pPr>
            <a:r>
              <a:rPr lang="en" sz="1150">
                <a:solidFill>
                  <a:schemeClr val="dk1"/>
                </a:solidFill>
              </a:rPr>
              <a:t>-adding into the rate base</a:t>
            </a:r>
            <a:endParaRPr sz="1150">
              <a:solidFill>
                <a:schemeClr val="dk1"/>
              </a:solidFill>
            </a:endParaRPr>
          </a:p>
          <a:p>
            <a:pPr indent="0" lvl="0" marL="0" rtl="0" algn="l">
              <a:lnSpc>
                <a:spcPct val="115000"/>
              </a:lnSpc>
              <a:spcBef>
                <a:spcPts val="1200"/>
              </a:spcBef>
              <a:spcAft>
                <a:spcPts val="0"/>
              </a:spcAft>
              <a:buNone/>
            </a:pPr>
            <a:r>
              <a:rPr lang="en" sz="1150">
                <a:solidFill>
                  <a:schemeClr val="dk1"/>
                </a:solidFill>
              </a:rPr>
              <a:t>Comments til July 27</a:t>
            </a:r>
            <a:endParaRPr sz="1150">
              <a:solidFill>
                <a:schemeClr val="dk1"/>
              </a:solidFill>
            </a:endParaRPr>
          </a:p>
          <a:p>
            <a:pPr indent="0" lvl="0" marL="0" rtl="0" algn="l">
              <a:lnSpc>
                <a:spcPct val="115000"/>
              </a:lnSpc>
              <a:spcBef>
                <a:spcPts val="1200"/>
              </a:spcBef>
              <a:spcAft>
                <a:spcPts val="0"/>
              </a:spcAft>
              <a:buNone/>
            </a:pPr>
            <a:r>
              <a:rPr lang="en" sz="1150" u="sng">
                <a:solidFill>
                  <a:schemeClr val="hlink"/>
                </a:solidFill>
                <a:hlinkClick r:id="rId2"/>
              </a:rPr>
              <a:t>https://pgjonline.com/news/2026/may/ferc-proposes-faster-permitting-for-gas-pipeline-projects</a:t>
            </a:r>
            <a:r>
              <a:rPr lang="en" sz="1150">
                <a:solidFill>
                  <a:schemeClr val="dk1"/>
                </a:solidFill>
              </a:rPr>
              <a:t> </a:t>
            </a:r>
            <a:endParaRPr sz="1150">
              <a:solidFill>
                <a:schemeClr val="dk1"/>
              </a:solidFill>
            </a:endParaRPr>
          </a:p>
          <a:p>
            <a:pPr indent="0" lvl="0" marL="0" rtl="0" algn="l">
              <a:lnSpc>
                <a:spcPct val="115000"/>
              </a:lnSpc>
              <a:spcBef>
                <a:spcPts val="0"/>
              </a:spcBef>
              <a:spcAft>
                <a:spcPts val="1200"/>
              </a:spcAft>
              <a:buNone/>
            </a:pPr>
            <a:r>
              <a:rPr lang="en" sz="1150" u="sng">
                <a:solidFill>
                  <a:schemeClr val="hlink"/>
                </a:solidFill>
                <a:hlinkClick r:id="rId3"/>
              </a:rPr>
              <a:t>https://natlawreview.com/article/ferc-just-rewrote-rules-natural-gas-infrastructure-heres-what-it-means</a:t>
            </a:r>
            <a:r>
              <a:rPr lang="en" sz="1150">
                <a:solidFill>
                  <a:schemeClr val="dk1"/>
                </a:solidFill>
              </a:rPr>
              <a:t> </a:t>
            </a:r>
            <a:endParaRPr sz="1150">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3e53d99a7a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3e53d99a7a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3e5a9960697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3e5a9960697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3e5a9960697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3e5a9960697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3a8bed9b5e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3a8bed9b5e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https://spectrum.ieee.org/data-center-power-fluctuation</a:t>
            </a:r>
            <a:r>
              <a:rPr lang="en"/>
              <a: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3a8bed9b5e4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3a8bed9b5e4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Merkley, Merkley, BOS4, BO1 </a:t>
            </a:r>
            <a:r>
              <a:rPr lang="en" u="sng">
                <a:solidFill>
                  <a:schemeClr val="hlink"/>
                </a:solidFill>
                <a:hlinkClick r:id="rId2"/>
              </a:rPr>
              <a:t>https://www.mckinsey.com/industries/technology-media-and-telecommunications/our-insights/ai-power-expanding-data-center-capacity-to-meet-growing-demand</a:t>
            </a:r>
            <a:br>
              <a:rPr lang="en"/>
            </a:br>
            <a:r>
              <a:rPr lang="en"/>
              <a:t>MA-</a:t>
            </a:r>
            <a:r>
              <a:rPr lang="en" u="sng">
                <a:solidFill>
                  <a:schemeClr val="hlink"/>
                </a:solidFill>
                <a:hlinkClick r:id="rId3"/>
              </a:rPr>
              <a:t>https://westmassdevelopment.com/a-multibillion-dollar-data-center-project-is-coming-to-western-mass/</a:t>
            </a:r>
            <a:br>
              <a:rPr lang="en"/>
            </a:br>
            <a:r>
              <a:rPr lang="en"/>
              <a:t>RI-</a:t>
            </a:r>
            <a:r>
              <a:rPr lang="en" u="sng">
                <a:solidFill>
                  <a:schemeClr val="hlink"/>
                </a:solidFill>
                <a:hlinkClick r:id="rId4"/>
              </a:rPr>
              <a:t>https://smithfieldtownship.com/wp-content/uploads/2025/12/Smithfield-Gateway-Data-Center-Sketch-Plan-Review-No.-1.pdf</a:t>
            </a:r>
            <a:endParaRPr/>
          </a:p>
          <a:p>
            <a:pPr indent="0" lvl="0" marL="0" rtl="0" algn="l">
              <a:spcBef>
                <a:spcPts val="0"/>
              </a:spcBef>
              <a:spcAft>
                <a:spcPts val="0"/>
              </a:spcAft>
              <a:buNone/>
            </a:pPr>
            <a:r>
              <a:rPr lang="en"/>
              <a:t>NH-</a:t>
            </a:r>
            <a:r>
              <a:rPr lang="en" u="sng">
                <a:solidFill>
                  <a:schemeClr val="hlink"/>
                </a:solidFill>
                <a:hlinkClick r:id="rId5"/>
              </a:rPr>
              <a:t>https://newhampshirebulletin.com/2026/05/29/how-a-data-center-proposal-ignited-opposition-in-nottingham-and-surrounding-communities</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3a8bed9b5e4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3a8bed9b5e4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t>xAI centers in Memphis &amp; Southhaven TN, </a:t>
            </a:r>
            <a:r>
              <a:rPr lang="en" sz="1000" u="sng">
                <a:solidFill>
                  <a:schemeClr val="hlink"/>
                </a:solidFill>
                <a:hlinkClick r:id="rId2"/>
              </a:rPr>
              <a:t>https://www.theguardian.com/technology/2026/jan/15/elon-musk-xai-datacenter-memphis</a:t>
            </a:r>
            <a:r>
              <a:rPr lang="en" sz="1000"/>
              <a:t> </a:t>
            </a:r>
            <a:r>
              <a:rPr lang="en" sz="1000"/>
              <a:t>third</a:t>
            </a:r>
            <a:r>
              <a:rPr lang="en" sz="1000"/>
              <a:t>, new GW development in Southaven under construction.</a:t>
            </a:r>
            <a:endParaRPr sz="1000"/>
          </a:p>
          <a:p>
            <a:pPr indent="0" lvl="0" marL="0" rtl="0" algn="l">
              <a:spcBef>
                <a:spcPts val="0"/>
              </a:spcBef>
              <a:spcAft>
                <a:spcPts val="0"/>
              </a:spcAft>
              <a:buNone/>
            </a:pPr>
            <a:r>
              <a:rPr lang="en" sz="1000" u="sng">
                <a:solidFill>
                  <a:schemeClr val="hlink"/>
                </a:solidFill>
                <a:hlinkClick r:id="rId3"/>
              </a:rPr>
              <a:t>https://mississippitoday.org/2026/05/11/xai-46-gas-turbines-no-air-permits/</a:t>
            </a:r>
            <a:r>
              <a:rPr lang="en" sz="1000"/>
              <a:t> </a:t>
            </a:r>
            <a:endParaRPr sz="1000"/>
          </a:p>
          <a:p>
            <a:pPr indent="0" lvl="0" marL="0" rtl="0" algn="l">
              <a:spcBef>
                <a:spcPts val="0"/>
              </a:spcBef>
              <a:spcAft>
                <a:spcPts val="0"/>
              </a:spcAft>
              <a:buNone/>
            </a:pPr>
            <a:r>
              <a:rPr lang="en" sz="1000" u="sng">
                <a:solidFill>
                  <a:schemeClr val="hlink"/>
                </a:solidFill>
                <a:hlinkClick r:id="rId4"/>
              </a:rPr>
              <a:t>https://www.hoganlovells.com/en/publications/the-bring-your-own-generation-model-to-meeting-the-power-needs-of-data-centers-and-ai</a:t>
            </a:r>
            <a:endParaRPr sz="1000"/>
          </a:p>
          <a:p>
            <a:pPr indent="-292100" lvl="0" marL="457200" rtl="0" algn="l">
              <a:spcBef>
                <a:spcPts val="0"/>
              </a:spcBef>
              <a:spcAft>
                <a:spcPts val="0"/>
              </a:spcAft>
              <a:buClr>
                <a:schemeClr val="dk1"/>
              </a:buClr>
              <a:buSzPts val="1000"/>
              <a:buFont typeface="Roboto"/>
              <a:buChar char="-"/>
            </a:pPr>
            <a:r>
              <a:rPr lang="en" sz="1000" u="sng">
                <a:solidFill>
                  <a:schemeClr val="hlink"/>
                </a:solidFill>
                <a:latin typeface="Roboto"/>
                <a:ea typeface="Roboto"/>
                <a:cs typeface="Roboto"/>
                <a:sym typeface="Roboto"/>
                <a:hlinkClick r:id="rId5"/>
              </a:rPr>
              <a:t>https://hartfordbusiness.com/article/legislation-would-codify-bring-your-own-power-mandate-for-data-centers-large-power-users/</a:t>
            </a:r>
            <a:endParaRPr sz="1000">
              <a:solidFill>
                <a:schemeClr val="dk1"/>
              </a:solidFill>
              <a:latin typeface="Roboto"/>
              <a:ea typeface="Roboto"/>
              <a:cs typeface="Roboto"/>
              <a:sym typeface="Roboto"/>
            </a:endParaRPr>
          </a:p>
          <a:p>
            <a:pPr indent="-292100" lvl="0" marL="457200" rtl="0" algn="l">
              <a:spcBef>
                <a:spcPts val="0"/>
              </a:spcBef>
              <a:spcAft>
                <a:spcPts val="0"/>
              </a:spcAft>
              <a:buClr>
                <a:schemeClr val="dk1"/>
              </a:buClr>
              <a:buSzPts val="1000"/>
              <a:buFont typeface="Roboto"/>
              <a:buChar char="-"/>
            </a:pPr>
            <a:r>
              <a:rPr lang="en" sz="1000" u="sng">
                <a:solidFill>
                  <a:schemeClr val="hlink"/>
                </a:solidFill>
                <a:latin typeface="Roboto"/>
                <a:ea typeface="Roboto"/>
                <a:cs typeface="Roboto"/>
                <a:sym typeface="Roboto"/>
                <a:hlinkClick r:id="rId6"/>
              </a:rPr>
              <a:t>https://acadiacenter.org/new-state-law-could-power-cryptomining-data-centers-in-new-hampshire/</a:t>
            </a:r>
            <a:endParaRPr sz="1000">
              <a:solidFill>
                <a:schemeClr val="dk1"/>
              </a:solidFill>
              <a:latin typeface="Roboto"/>
              <a:ea typeface="Roboto"/>
              <a:cs typeface="Roboto"/>
              <a:sym typeface="Roboto"/>
            </a:endParaRPr>
          </a:p>
          <a:p>
            <a:pPr indent="-292100" lvl="0" marL="457200" rtl="0" algn="l">
              <a:spcBef>
                <a:spcPts val="0"/>
              </a:spcBef>
              <a:spcAft>
                <a:spcPts val="0"/>
              </a:spcAft>
              <a:buClr>
                <a:schemeClr val="dk1"/>
              </a:buClr>
              <a:buSzPts val="1000"/>
              <a:buFont typeface="Roboto"/>
              <a:buChar char="-"/>
            </a:pPr>
            <a:r>
              <a:rPr lang="en" sz="1000" u="sng">
                <a:solidFill>
                  <a:schemeClr val="hlink"/>
                </a:solidFill>
                <a:latin typeface="Roboto"/>
                <a:ea typeface="Roboto"/>
                <a:cs typeface="Roboto"/>
                <a:sym typeface="Roboto"/>
                <a:hlinkClick r:id="rId7"/>
              </a:rPr>
              <a:t>https://www.eenews.net/articles/data-centers-increasingly-turn-to-off-grid-gas/</a:t>
            </a:r>
            <a:r>
              <a:rPr lang="en" sz="1000">
                <a:solidFill>
                  <a:schemeClr val="dk1"/>
                </a:solidFill>
                <a:latin typeface="Roboto"/>
                <a:ea typeface="Roboto"/>
                <a:cs typeface="Roboto"/>
                <a:sym typeface="Roboto"/>
              </a:rPr>
              <a:t> </a:t>
            </a:r>
            <a:endParaRPr sz="1000">
              <a:solidFill>
                <a:schemeClr val="dk1"/>
              </a:solidFill>
              <a:latin typeface="Roboto"/>
              <a:ea typeface="Roboto"/>
              <a:cs typeface="Roboto"/>
              <a:sym typeface="Roboto"/>
            </a:endParaRPr>
          </a:p>
          <a:p>
            <a:pPr indent="-292100" lvl="0" marL="457200" rtl="0" algn="l">
              <a:spcBef>
                <a:spcPts val="0"/>
              </a:spcBef>
              <a:spcAft>
                <a:spcPts val="0"/>
              </a:spcAft>
              <a:buClr>
                <a:schemeClr val="dk1"/>
              </a:buClr>
              <a:buSzPts val="1000"/>
              <a:buFont typeface="Roboto"/>
              <a:buChar char="-"/>
            </a:pPr>
            <a:r>
              <a:rPr lang="en" sz="1000" u="sng">
                <a:solidFill>
                  <a:schemeClr val="hlink"/>
                </a:solidFill>
                <a:latin typeface="Roboto"/>
                <a:ea typeface="Roboto"/>
                <a:cs typeface="Roboto"/>
                <a:sym typeface="Roboto"/>
                <a:hlinkClick r:id="rId8"/>
              </a:rPr>
              <a:t>https://cleanview.co/reports/behind-the-meter-data-centers</a:t>
            </a:r>
            <a:r>
              <a:rPr lang="en" sz="1000">
                <a:solidFill>
                  <a:schemeClr val="dk1"/>
                </a:solidFill>
                <a:latin typeface="Roboto"/>
                <a:ea typeface="Roboto"/>
                <a:cs typeface="Roboto"/>
                <a:sym typeface="Roboto"/>
              </a:rPr>
              <a:t> </a:t>
            </a:r>
            <a:endParaRPr sz="1000">
              <a:solidFill>
                <a:schemeClr val="dk1"/>
              </a:solidFill>
              <a:latin typeface="Roboto"/>
              <a:ea typeface="Roboto"/>
              <a:cs typeface="Roboto"/>
              <a:sym typeface="Robot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3a8674a9dd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3a8674a9dd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https://www.wired.com/story/new-gas-powered-data-centers-could-emit-more-greenhouse-gases-than-entire-nations/</a:t>
            </a:r>
            <a:endParaRPr/>
          </a:p>
          <a:p>
            <a:pPr indent="0" lvl="0" marL="0" rtl="0" algn="l">
              <a:spcBef>
                <a:spcPts val="0"/>
              </a:spcBef>
              <a:spcAft>
                <a:spcPts val="0"/>
              </a:spcAft>
              <a:buNone/>
            </a:pPr>
            <a:r>
              <a:rPr lang="en" u="sng">
                <a:solidFill>
                  <a:schemeClr val="hlink"/>
                </a:solidFill>
                <a:hlinkClick r:id="rId3"/>
              </a:rPr>
              <a:t>https://www.linkedin.com/posts/steven-cocchi_data-center-developers-are-opting-for-behind-activity-7438199710370279425-fXWs</a:t>
            </a:r>
            <a:r>
              <a:rPr lang="en"/>
              <a: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a8bed9b5e4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3a8bed9b5e4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https://www.thecooldown.com/green-business/data-center-investment-indianapolis-residents-fight-back/</a:t>
            </a:r>
            <a:br>
              <a:rPr lang="en"/>
            </a:br>
            <a:r>
              <a:rPr lang="en" u="sng">
                <a:solidFill>
                  <a:schemeClr val="hlink"/>
                </a:solidFill>
                <a:hlinkClick r:id="rId3"/>
              </a:rPr>
              <a:t>https://www.techdigest.tv/2026/01/epa-rules-elon-musks-xai-memphis-data-centre-used-illegal-power.html</a:t>
            </a:r>
            <a:r>
              <a:rPr lang="en"/>
              <a:t>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3a8bed9b5e4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3a8bed9b5e4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https://commonwealthbeacon.org/energy/shifting-politics-around-data-centers-scramble-healey-ai-push/</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jpg"/><Relationship Id="rId4" Type="http://schemas.openxmlformats.org/officeDocument/2006/relationships/image" Target="../media/image4.jpg"/><Relationship Id="rId5"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jpg"/><Relationship Id="rId4" Type="http://schemas.openxmlformats.org/officeDocument/2006/relationships/image" Target="../media/image2.jpg"/><Relationship Id="rId5" Type="http://schemas.openxmlformats.org/officeDocument/2006/relationships/image" Target="../media/image8.png"/><Relationship Id="rId6" Type="http://schemas.openxmlformats.org/officeDocument/2006/relationships/image" Target="../media/image3.png"/><Relationship Id="rId7"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jpg"/><Relationship Id="rId4" Type="http://schemas.openxmlformats.org/officeDocument/2006/relationships/image" Target="../media/image4.jpg"/><Relationship Id="rId5" Type="http://schemas.openxmlformats.org/officeDocument/2006/relationships/image" Target="../media/image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jpg"/><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4.jpg"/><Relationship Id="rId5" Type="http://schemas.openxmlformats.org/officeDocument/2006/relationships/image" Target="../media/image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4.jpg"/><Relationship Id="rId5" Type="http://schemas.openxmlformats.org/officeDocument/2006/relationships/image" Target="../media/image2.jpg"/><Relationship Id="rId6"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jpg"/><Relationship Id="rId4" Type="http://schemas.openxmlformats.org/officeDocument/2006/relationships/image" Target="../media/image2.jpg"/><Relationship Id="rId5" Type="http://schemas.openxmlformats.org/officeDocument/2006/relationships/image" Target="../media/image6.png"/><Relationship Id="rId6" Type="http://schemas.openxmlformats.org/officeDocument/2006/relationships/image" Target="../media/image15.png"/><Relationship Id="rId7"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image" Target="../media/image2.jpg"/><Relationship Id="rId5" Type="http://schemas.openxmlformats.org/officeDocument/2006/relationships/image" Target="../media/image24.png"/><Relationship Id="rId6" Type="http://schemas.openxmlformats.org/officeDocument/2006/relationships/image" Target="../media/image11.png"/><Relationship Id="rId7" Type="http://schemas.openxmlformats.org/officeDocument/2006/relationships/image" Target="../media/image13.png"/><Relationship Id="rId8" Type="http://schemas.openxmlformats.org/officeDocument/2006/relationships/image" Target="../media/image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9.png"/><Relationship Id="rId4" Type="http://schemas.openxmlformats.org/officeDocument/2006/relationships/image" Target="../media/image26.png"/><Relationship Id="rId5" Type="http://schemas.openxmlformats.org/officeDocument/2006/relationships/image" Target="../media/image20.png"/><Relationship Id="rId6" Type="http://schemas.openxmlformats.org/officeDocument/2006/relationships/image" Target="../media/image25.png"/><Relationship Id="rId7"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jp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8.jpg"/><Relationship Id="rId4" Type="http://schemas.openxmlformats.org/officeDocument/2006/relationships/image" Target="../media/image4.jpg"/><Relationship Id="rId5"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9.png"/><Relationship Id="rId4" Type="http://schemas.openxmlformats.org/officeDocument/2006/relationships/image" Target="../media/image4.jpg"/><Relationship Id="rId5"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jp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jp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4.jpg"/><Relationship Id="rId5"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1.png"/><Relationship Id="rId4" Type="http://schemas.openxmlformats.org/officeDocument/2006/relationships/image" Target="../media/image30.png"/><Relationship Id="rId5" Type="http://schemas.openxmlformats.org/officeDocument/2006/relationships/image" Target="../media/image4.jpg"/><Relationship Id="rId6"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2.jpg"/><Relationship Id="rId4" Type="http://schemas.openxmlformats.org/officeDocument/2006/relationships/image" Target="../media/image4.jpg"/><Relationship Id="rId5"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title="DualTintedCOVER.jpg"/>
          <p:cNvPicPr preferRelativeResize="0"/>
          <p:nvPr/>
        </p:nvPicPr>
        <p:blipFill>
          <a:blip r:embed="rId3">
            <a:alphaModFix/>
          </a:blip>
          <a:stretch>
            <a:fillRect/>
          </a:stretch>
        </p:blipFill>
        <p:spPr>
          <a:xfrm>
            <a:off x="-5600" y="0"/>
            <a:ext cx="9144000" cy="5143481"/>
          </a:xfrm>
          <a:prstGeom prst="rect">
            <a:avLst/>
          </a:prstGeom>
          <a:noFill/>
          <a:ln>
            <a:noFill/>
          </a:ln>
        </p:spPr>
      </p:pic>
      <p:sp>
        <p:nvSpPr>
          <p:cNvPr id="55" name="Google Shape;55;p13"/>
          <p:cNvSpPr/>
          <p:nvPr/>
        </p:nvSpPr>
        <p:spPr>
          <a:xfrm>
            <a:off x="12150" y="12150"/>
            <a:ext cx="9144000" cy="5143500"/>
          </a:xfrm>
          <a:prstGeom prst="rect">
            <a:avLst/>
          </a:prstGeom>
          <a:solidFill>
            <a:srgbClr val="FFFFFF">
              <a:alpha val="5506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6" name="Google Shape;56;p13"/>
          <p:cNvSpPr/>
          <p:nvPr/>
        </p:nvSpPr>
        <p:spPr>
          <a:xfrm>
            <a:off x="2138161" y="3760711"/>
            <a:ext cx="3745500" cy="1187100"/>
          </a:xfrm>
          <a:prstGeom prst="rect">
            <a:avLst/>
          </a:prstGeom>
          <a:solidFill>
            <a:schemeClr val="lt1"/>
          </a:solidFill>
          <a:ln cap="flat" cmpd="sng" w="185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 name="Google Shape;57;p13"/>
          <p:cNvSpPr txBox="1"/>
          <p:nvPr/>
        </p:nvSpPr>
        <p:spPr>
          <a:xfrm>
            <a:off x="385580" y="683893"/>
            <a:ext cx="7444800" cy="194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900">
                <a:solidFill>
                  <a:schemeClr val="dk1"/>
                </a:solidFill>
                <a:latin typeface="Roboto"/>
                <a:ea typeface="Roboto"/>
                <a:cs typeface="Roboto"/>
                <a:sym typeface="Roboto"/>
              </a:rPr>
              <a:t>Data Center Power Demands Risk Increased Gas Pipeline Development</a:t>
            </a:r>
            <a:endParaRPr sz="3900">
              <a:solidFill>
                <a:schemeClr val="dk1"/>
              </a:solidFill>
              <a:latin typeface="Roboto"/>
              <a:ea typeface="Roboto"/>
              <a:cs typeface="Roboto"/>
              <a:sym typeface="Roboto"/>
            </a:endParaRPr>
          </a:p>
        </p:txBody>
      </p:sp>
      <p:pic>
        <p:nvPicPr>
          <p:cNvPr id="58" name="Google Shape;58;p13" title="BEATlogo.jpg"/>
          <p:cNvPicPr preferRelativeResize="0"/>
          <p:nvPr/>
        </p:nvPicPr>
        <p:blipFill>
          <a:blip r:embed="rId4">
            <a:alphaModFix/>
          </a:blip>
          <a:stretch>
            <a:fillRect/>
          </a:stretch>
        </p:blipFill>
        <p:spPr>
          <a:xfrm>
            <a:off x="233788" y="3726493"/>
            <a:ext cx="1742520" cy="1236321"/>
          </a:xfrm>
          <a:prstGeom prst="rect">
            <a:avLst/>
          </a:prstGeom>
          <a:noFill/>
          <a:ln>
            <a:noFill/>
          </a:ln>
        </p:spPr>
      </p:pic>
      <p:pic>
        <p:nvPicPr>
          <p:cNvPr descr="PLAN-logo_6-15 by150.jpg" id="59" name="Google Shape;59;p13"/>
          <p:cNvPicPr preferRelativeResize="0"/>
          <p:nvPr/>
        </p:nvPicPr>
        <p:blipFill>
          <a:blip r:embed="rId5">
            <a:alphaModFix/>
          </a:blip>
          <a:stretch>
            <a:fillRect/>
          </a:stretch>
        </p:blipFill>
        <p:spPr>
          <a:xfrm>
            <a:off x="2176417" y="3826814"/>
            <a:ext cx="3625116" cy="1083204"/>
          </a:xfrm>
          <a:prstGeom prst="rect">
            <a:avLst/>
          </a:prstGeom>
          <a:noFill/>
          <a:ln>
            <a:noFill/>
          </a:ln>
        </p:spPr>
      </p:pic>
      <p:sp>
        <p:nvSpPr>
          <p:cNvPr id="60" name="Google Shape;60;p13"/>
          <p:cNvSpPr txBox="1"/>
          <p:nvPr/>
        </p:nvSpPr>
        <p:spPr>
          <a:xfrm>
            <a:off x="2959211" y="2048637"/>
            <a:ext cx="5903700" cy="1775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800">
                <a:solidFill>
                  <a:srgbClr val="354F57"/>
                </a:solidFill>
                <a:latin typeface="Lexend"/>
                <a:ea typeface="Lexend"/>
                <a:cs typeface="Lexend"/>
                <a:sym typeface="Lexend"/>
              </a:rPr>
              <a:t>Rosemary Wessel</a:t>
            </a:r>
            <a:endParaRPr sz="1800">
              <a:solidFill>
                <a:srgbClr val="354F57"/>
              </a:solidFill>
              <a:latin typeface="Lexend"/>
              <a:ea typeface="Lexend"/>
              <a:cs typeface="Lexend"/>
              <a:sym typeface="Lexend"/>
            </a:endParaRPr>
          </a:p>
          <a:p>
            <a:pPr indent="0" lvl="0" marL="0" rtl="0" algn="r">
              <a:spcBef>
                <a:spcPts val="0"/>
              </a:spcBef>
              <a:spcAft>
                <a:spcPts val="0"/>
              </a:spcAft>
              <a:buNone/>
            </a:pPr>
            <a:r>
              <a:rPr lang="en">
                <a:solidFill>
                  <a:srgbClr val="354F57"/>
                </a:solidFill>
                <a:latin typeface="Lexend"/>
                <a:ea typeface="Lexend"/>
                <a:cs typeface="Lexend"/>
                <a:sym typeface="Lexend"/>
              </a:rPr>
              <a:t>No Fracked Gas in Mass, a program of BEAT</a:t>
            </a:r>
            <a:endParaRPr>
              <a:solidFill>
                <a:srgbClr val="354F57"/>
              </a:solidFill>
              <a:latin typeface="Lexend"/>
              <a:ea typeface="Lexend"/>
              <a:cs typeface="Lexend"/>
              <a:sym typeface="Lexend"/>
            </a:endParaRPr>
          </a:p>
          <a:p>
            <a:pPr indent="0" lvl="0" marL="0" rtl="0" algn="r">
              <a:spcBef>
                <a:spcPts val="0"/>
              </a:spcBef>
              <a:spcAft>
                <a:spcPts val="0"/>
              </a:spcAft>
              <a:buNone/>
            </a:pPr>
            <a:r>
              <a:rPr lang="en">
                <a:solidFill>
                  <a:srgbClr val="354F57"/>
                </a:solidFill>
                <a:latin typeface="Lexend"/>
                <a:ea typeface="Lexend"/>
                <a:cs typeface="Lexend"/>
                <a:sym typeface="Lexend"/>
              </a:rPr>
              <a:t>rose@thebeatnews.org</a:t>
            </a:r>
            <a:endParaRPr>
              <a:latin typeface="Lexend"/>
              <a:ea typeface="Lexend"/>
              <a:cs typeface="Lexend"/>
              <a:sym typeface="Lexend"/>
            </a:endParaRPr>
          </a:p>
          <a:p>
            <a:pPr indent="0" lvl="0" marL="0" rtl="0" algn="r">
              <a:spcBef>
                <a:spcPts val="0"/>
              </a:spcBef>
              <a:spcAft>
                <a:spcPts val="0"/>
              </a:spcAft>
              <a:buNone/>
            </a:pPr>
            <a:r>
              <a:t/>
            </a:r>
            <a:endParaRPr>
              <a:solidFill>
                <a:srgbClr val="354F57"/>
              </a:solidFill>
              <a:latin typeface="Lexend"/>
              <a:ea typeface="Lexend"/>
              <a:cs typeface="Lexend"/>
              <a:sym typeface="Lexend"/>
            </a:endParaRPr>
          </a:p>
          <a:p>
            <a:pPr indent="0" lvl="0" marL="0" rtl="0" algn="r">
              <a:spcBef>
                <a:spcPts val="0"/>
              </a:spcBef>
              <a:spcAft>
                <a:spcPts val="0"/>
              </a:spcAft>
              <a:buNone/>
            </a:pPr>
            <a:r>
              <a:rPr lang="en" sz="1800">
                <a:solidFill>
                  <a:srgbClr val="354F57"/>
                </a:solidFill>
                <a:latin typeface="Lexend"/>
                <a:ea typeface="Lexend"/>
                <a:cs typeface="Lexend"/>
                <a:sym typeface="Lexend"/>
              </a:rPr>
              <a:t>Cathy Kristofferson</a:t>
            </a:r>
            <a:endParaRPr sz="1800">
              <a:solidFill>
                <a:srgbClr val="354F57"/>
              </a:solidFill>
              <a:latin typeface="Lexend"/>
              <a:ea typeface="Lexend"/>
              <a:cs typeface="Lexend"/>
              <a:sym typeface="Lexend"/>
            </a:endParaRPr>
          </a:p>
          <a:p>
            <a:pPr indent="0" lvl="0" marL="0" rtl="0" algn="r">
              <a:spcBef>
                <a:spcPts val="0"/>
              </a:spcBef>
              <a:spcAft>
                <a:spcPts val="0"/>
              </a:spcAft>
              <a:buNone/>
            </a:pPr>
            <a:r>
              <a:rPr lang="en">
                <a:solidFill>
                  <a:srgbClr val="354F57"/>
                </a:solidFill>
                <a:latin typeface="Lexend"/>
                <a:ea typeface="Lexend"/>
                <a:cs typeface="Lexend"/>
                <a:sym typeface="Lexend"/>
              </a:rPr>
              <a:t>Pipe Line Awareness Network for the Northeast</a:t>
            </a:r>
            <a:endParaRPr>
              <a:solidFill>
                <a:srgbClr val="354F57"/>
              </a:solidFill>
              <a:latin typeface="Lexend"/>
              <a:ea typeface="Lexend"/>
              <a:cs typeface="Lexend"/>
              <a:sym typeface="Lexend"/>
            </a:endParaRPr>
          </a:p>
          <a:p>
            <a:pPr indent="0" lvl="0" marL="0" rtl="0" algn="r">
              <a:spcBef>
                <a:spcPts val="0"/>
              </a:spcBef>
              <a:spcAft>
                <a:spcPts val="0"/>
              </a:spcAft>
              <a:buNone/>
            </a:pPr>
            <a:r>
              <a:rPr lang="en">
                <a:solidFill>
                  <a:srgbClr val="354F57"/>
                </a:solidFill>
                <a:latin typeface="Lexend"/>
                <a:ea typeface="Lexend"/>
                <a:cs typeface="Lexend"/>
                <a:sym typeface="Lexend"/>
              </a:rPr>
              <a:t>kristofferson@plan-ne.org</a:t>
            </a:r>
            <a:endParaRPr>
              <a:solidFill>
                <a:srgbClr val="354F57"/>
              </a:solidFill>
              <a:latin typeface="Lexend"/>
              <a:ea typeface="Lexend"/>
              <a:cs typeface="Lexend"/>
              <a:sym typeface="Lexend"/>
            </a:endParaRPr>
          </a:p>
          <a:p>
            <a:pPr indent="0" lvl="0" marL="0" rtl="0" algn="r">
              <a:spcBef>
                <a:spcPts val="0"/>
              </a:spcBef>
              <a:spcAft>
                <a:spcPts val="0"/>
              </a:spcAft>
              <a:buNone/>
            </a:pPr>
            <a:r>
              <a:t/>
            </a:r>
            <a:endParaRPr>
              <a:solidFill>
                <a:srgbClr val="354F57"/>
              </a:solidFill>
              <a:latin typeface="Lexend"/>
              <a:ea typeface="Lexend"/>
              <a:cs typeface="Lexend"/>
              <a:sym typeface="Lexend"/>
            </a:endParaRPr>
          </a:p>
          <a:p>
            <a:pPr indent="0" lvl="0" marL="0" rtl="0" algn="r">
              <a:spcBef>
                <a:spcPts val="0"/>
              </a:spcBef>
              <a:spcAft>
                <a:spcPts val="0"/>
              </a:spcAft>
              <a:buNone/>
            </a:pPr>
            <a:br>
              <a:rPr lang="en" sz="1700">
                <a:solidFill>
                  <a:srgbClr val="354F57"/>
                </a:solidFill>
                <a:latin typeface="Lexend"/>
                <a:ea typeface="Lexend"/>
                <a:cs typeface="Lexend"/>
                <a:sym typeface="Lexend"/>
              </a:rPr>
            </a:br>
            <a:r>
              <a:rPr lang="en" sz="1700">
                <a:solidFill>
                  <a:srgbClr val="354F57"/>
                </a:solidFill>
                <a:latin typeface="Lexend"/>
                <a:ea typeface="Lexend"/>
                <a:cs typeface="Lexend"/>
                <a:sym typeface="Lexend"/>
              </a:rPr>
              <a:t>June 2, 2026</a:t>
            </a:r>
            <a:br>
              <a:rPr lang="en">
                <a:solidFill>
                  <a:srgbClr val="354F57"/>
                </a:solidFill>
                <a:latin typeface="Lexend"/>
                <a:ea typeface="Lexend"/>
                <a:cs typeface="Lexend"/>
                <a:sym typeface="Lexend"/>
              </a:rPr>
            </a:br>
            <a:endParaRPr>
              <a:solidFill>
                <a:srgbClr val="354F57"/>
              </a:solidFill>
              <a:latin typeface="Lexend"/>
              <a:ea typeface="Lexend"/>
              <a:cs typeface="Lexend"/>
              <a:sym typeface="Lexend"/>
            </a:endParaRPr>
          </a:p>
        </p:txBody>
      </p:sp>
      <p:sp>
        <p:nvSpPr>
          <p:cNvPr id="61" name="Google Shape;61;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2"/>
          <p:cNvSpPr/>
          <p:nvPr/>
        </p:nvSpPr>
        <p:spPr>
          <a:xfrm>
            <a:off x="5788925" y="784750"/>
            <a:ext cx="3165300" cy="22020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0" name="Google Shape;160;p22"/>
          <p:cNvSpPr/>
          <p:nvPr/>
        </p:nvSpPr>
        <p:spPr>
          <a:xfrm>
            <a:off x="12150" y="12150"/>
            <a:ext cx="9144000" cy="5143500"/>
          </a:xfrm>
          <a:prstGeom prst="rect">
            <a:avLst/>
          </a:prstGeom>
          <a:solidFill>
            <a:srgbClr val="E6F4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1" name="Google Shape;161;p22"/>
          <p:cNvSpPr txBox="1"/>
          <p:nvPr/>
        </p:nvSpPr>
        <p:spPr>
          <a:xfrm>
            <a:off x="442150" y="415225"/>
            <a:ext cx="8000700" cy="4101300"/>
          </a:xfrm>
          <a:prstGeom prst="rect">
            <a:avLst/>
          </a:prstGeom>
          <a:noFill/>
          <a:ln>
            <a:noFill/>
          </a:ln>
        </p:spPr>
        <p:txBody>
          <a:bodyPr anchorCtr="0" anchor="t" bIns="91425" lIns="91425" spcFirstLastPara="1" rIns="91425" wrap="square" tIns="91425">
            <a:noAutofit/>
          </a:bodyPr>
          <a:lstStyle/>
          <a:p>
            <a:pPr indent="0" lvl="0" marL="0" rtl="0" algn="l">
              <a:spcBef>
                <a:spcPts val="3800"/>
              </a:spcBef>
              <a:spcAft>
                <a:spcPts val="0"/>
              </a:spcAft>
              <a:buClr>
                <a:schemeClr val="dk1"/>
              </a:buClr>
              <a:buSzPts val="1100"/>
              <a:buFont typeface="Arial"/>
              <a:buNone/>
            </a:pPr>
            <a:r>
              <a:rPr b="1" lang="en" sz="3000">
                <a:solidFill>
                  <a:schemeClr val="dk1"/>
                </a:solidFill>
              </a:rPr>
              <a:t>Pipelines as Enablers</a:t>
            </a:r>
            <a:endParaRPr b="1" sz="3000">
              <a:solidFill>
                <a:schemeClr val="dk1"/>
              </a:solidFill>
            </a:endParaRPr>
          </a:p>
          <a:p>
            <a:pPr indent="0" lvl="0" marL="0" rtl="0" algn="l">
              <a:lnSpc>
                <a:spcPct val="115000"/>
              </a:lnSpc>
              <a:spcBef>
                <a:spcPts val="2300"/>
              </a:spcBef>
              <a:spcAft>
                <a:spcPts val="0"/>
              </a:spcAft>
              <a:buClr>
                <a:schemeClr val="dk1"/>
              </a:buClr>
              <a:buSzPts val="1100"/>
              <a:buFont typeface="Arial"/>
              <a:buNone/>
            </a:pPr>
            <a:r>
              <a:t/>
            </a:r>
            <a:endParaRPr sz="1350">
              <a:solidFill>
                <a:schemeClr val="dk1"/>
              </a:solidFill>
            </a:endParaRPr>
          </a:p>
          <a:p>
            <a:pPr indent="0" lvl="0" marL="0" rtl="0" algn="l">
              <a:lnSpc>
                <a:spcPct val="115000"/>
              </a:lnSpc>
              <a:spcBef>
                <a:spcPts val="1500"/>
              </a:spcBef>
              <a:spcAft>
                <a:spcPts val="0"/>
              </a:spcAft>
              <a:buClr>
                <a:schemeClr val="dk1"/>
              </a:buClr>
              <a:buSzPts val="1100"/>
              <a:buFont typeface="Arial"/>
              <a:buNone/>
            </a:pPr>
            <a:r>
              <a:t/>
            </a:r>
            <a:endParaRPr sz="1350">
              <a:solidFill>
                <a:schemeClr val="dk1"/>
              </a:solidFill>
            </a:endParaRPr>
          </a:p>
          <a:p>
            <a:pPr indent="0" lvl="0" marL="0" rtl="0" algn="l">
              <a:lnSpc>
                <a:spcPct val="115000"/>
              </a:lnSpc>
              <a:spcBef>
                <a:spcPts val="1500"/>
              </a:spcBef>
              <a:spcAft>
                <a:spcPts val="0"/>
              </a:spcAft>
              <a:buClr>
                <a:schemeClr val="dk1"/>
              </a:buClr>
              <a:buSzPts val="1100"/>
              <a:buFont typeface="Arial"/>
              <a:buNone/>
            </a:pPr>
            <a:r>
              <a:t/>
            </a:r>
            <a:endParaRPr sz="1350">
              <a:solidFill>
                <a:schemeClr val="dk1"/>
              </a:solidFill>
            </a:endParaRPr>
          </a:p>
          <a:p>
            <a:pPr indent="0" lvl="0" marL="0" rtl="0" algn="l">
              <a:lnSpc>
                <a:spcPct val="115000"/>
              </a:lnSpc>
              <a:spcBef>
                <a:spcPts val="1500"/>
              </a:spcBef>
              <a:spcAft>
                <a:spcPts val="0"/>
              </a:spcAft>
              <a:buClr>
                <a:schemeClr val="dk1"/>
              </a:buClr>
              <a:buSzPts val="1100"/>
              <a:buFont typeface="Arial"/>
              <a:buNone/>
            </a:pPr>
            <a:r>
              <a:t/>
            </a:r>
            <a:endParaRPr b="1" sz="1800">
              <a:solidFill>
                <a:schemeClr val="dk1"/>
              </a:solidFill>
            </a:endParaRPr>
          </a:p>
        </p:txBody>
      </p:sp>
      <p:sp>
        <p:nvSpPr>
          <p:cNvPr id="162" name="Google Shape;162;p22"/>
          <p:cNvSpPr/>
          <p:nvPr/>
        </p:nvSpPr>
        <p:spPr>
          <a:xfrm>
            <a:off x="7180375" y="4425207"/>
            <a:ext cx="1817700" cy="551100"/>
          </a:xfrm>
          <a:prstGeom prst="rect">
            <a:avLst/>
          </a:prstGeom>
          <a:solidFill>
            <a:srgbClr val="FFFFFF"/>
          </a:solidFill>
          <a:ln>
            <a:noFill/>
          </a:ln>
        </p:spPr>
        <p:txBody>
          <a:bodyPr anchorCtr="0" anchor="ctr" bIns="85450" lIns="85450" spcFirstLastPara="1" rIns="85450" wrap="square" tIns="85450">
            <a:noAutofit/>
          </a:bodyPr>
          <a:lstStyle/>
          <a:p>
            <a:pPr indent="0" lvl="0" marL="0" rtl="0" algn="ctr">
              <a:spcBef>
                <a:spcPts val="0"/>
              </a:spcBef>
              <a:spcAft>
                <a:spcPts val="0"/>
              </a:spcAft>
              <a:buNone/>
            </a:pPr>
            <a:r>
              <a:t/>
            </a:r>
            <a:endParaRPr sz="1309">
              <a:latin typeface="DM Sans"/>
              <a:ea typeface="DM Sans"/>
              <a:cs typeface="DM Sans"/>
              <a:sym typeface="DM Sans"/>
            </a:endParaRPr>
          </a:p>
        </p:txBody>
      </p:sp>
      <p:pic>
        <p:nvPicPr>
          <p:cNvPr id="163" name="Google Shape;163;p22" title="BEATlogo.jpg"/>
          <p:cNvPicPr preferRelativeResize="0"/>
          <p:nvPr/>
        </p:nvPicPr>
        <p:blipFill>
          <a:blip r:embed="rId3">
            <a:alphaModFix/>
          </a:blip>
          <a:stretch>
            <a:fillRect/>
          </a:stretch>
        </p:blipFill>
        <p:spPr>
          <a:xfrm>
            <a:off x="6248375" y="4387082"/>
            <a:ext cx="839741" cy="595799"/>
          </a:xfrm>
          <a:prstGeom prst="rect">
            <a:avLst/>
          </a:prstGeom>
          <a:noFill/>
          <a:ln>
            <a:noFill/>
          </a:ln>
        </p:spPr>
      </p:pic>
      <p:pic>
        <p:nvPicPr>
          <p:cNvPr descr="PLAN-logo_6-15 by150.jpg" id="164" name="Google Shape;164;p22"/>
          <p:cNvPicPr preferRelativeResize="0"/>
          <p:nvPr/>
        </p:nvPicPr>
        <p:blipFill>
          <a:blip r:embed="rId4">
            <a:alphaModFix/>
          </a:blip>
          <a:stretch>
            <a:fillRect/>
          </a:stretch>
        </p:blipFill>
        <p:spPr>
          <a:xfrm>
            <a:off x="7207124" y="4444249"/>
            <a:ext cx="1746989" cy="522010"/>
          </a:xfrm>
          <a:prstGeom prst="rect">
            <a:avLst/>
          </a:prstGeom>
          <a:noFill/>
          <a:ln>
            <a:noFill/>
          </a:ln>
        </p:spPr>
      </p:pic>
      <p:sp>
        <p:nvSpPr>
          <p:cNvPr id="165" name="Google Shape;165;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66" name="Google Shape;166;p22"/>
          <p:cNvPicPr preferRelativeResize="0"/>
          <p:nvPr/>
        </p:nvPicPr>
        <p:blipFill>
          <a:blip r:embed="rId5">
            <a:alphaModFix/>
          </a:blip>
          <a:stretch>
            <a:fillRect/>
          </a:stretch>
        </p:blipFill>
        <p:spPr>
          <a:xfrm>
            <a:off x="360063" y="1377094"/>
            <a:ext cx="5079426" cy="1749506"/>
          </a:xfrm>
          <a:prstGeom prst="rect">
            <a:avLst/>
          </a:prstGeom>
          <a:noFill/>
          <a:ln>
            <a:noFill/>
          </a:ln>
          <a:effectLst>
            <a:outerShdw blurRad="57150" rotWithShape="0" algn="bl" dir="5400000" dist="19050">
              <a:srgbClr val="000000">
                <a:alpha val="50000"/>
              </a:srgbClr>
            </a:outerShdw>
          </a:effectLst>
        </p:spPr>
      </p:pic>
      <p:pic>
        <p:nvPicPr>
          <p:cNvPr id="167" name="Google Shape;167;p22"/>
          <p:cNvPicPr preferRelativeResize="0"/>
          <p:nvPr/>
        </p:nvPicPr>
        <p:blipFill>
          <a:blip r:embed="rId6">
            <a:alphaModFix/>
          </a:blip>
          <a:stretch>
            <a:fillRect/>
          </a:stretch>
        </p:blipFill>
        <p:spPr>
          <a:xfrm>
            <a:off x="385225" y="3309400"/>
            <a:ext cx="4478825" cy="1589500"/>
          </a:xfrm>
          <a:prstGeom prst="rect">
            <a:avLst/>
          </a:prstGeom>
          <a:noFill/>
          <a:ln>
            <a:noFill/>
          </a:ln>
          <a:effectLst>
            <a:outerShdw blurRad="57150" rotWithShape="0" algn="bl" dir="5400000" dist="19050">
              <a:srgbClr val="000000">
                <a:alpha val="50000"/>
              </a:srgbClr>
            </a:outerShdw>
          </a:effectLst>
        </p:spPr>
      </p:pic>
      <p:sp>
        <p:nvSpPr>
          <p:cNvPr id="168" name="Google Shape;168;p22"/>
          <p:cNvSpPr/>
          <p:nvPr/>
        </p:nvSpPr>
        <p:spPr>
          <a:xfrm>
            <a:off x="5629700" y="499375"/>
            <a:ext cx="3324300" cy="25827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1500"/>
              </a:spcAft>
              <a:buNone/>
            </a:pPr>
            <a:r>
              <a:rPr lang="en" sz="1450">
                <a:solidFill>
                  <a:schemeClr val="dk1"/>
                </a:solidFill>
              </a:rPr>
              <a:t>“Natural gas pipelines are emerging as a critical enabler of decentralized power generation for AI infrastructure. By delivering fuel directly to onsite power facilities – whether entirely off-grid or behind-the-meter – pipelines allow data centers to bypass grid congestion and bring power online in months instead of years.”</a:t>
            </a:r>
            <a:endParaRPr sz="1450"/>
          </a:p>
        </p:txBody>
      </p:sp>
      <p:pic>
        <p:nvPicPr>
          <p:cNvPr id="169" name="Google Shape;169;p22"/>
          <p:cNvPicPr preferRelativeResize="0"/>
          <p:nvPr/>
        </p:nvPicPr>
        <p:blipFill>
          <a:blip r:embed="rId7">
            <a:alphaModFix/>
          </a:blip>
          <a:stretch>
            <a:fillRect/>
          </a:stretch>
        </p:blipFill>
        <p:spPr>
          <a:xfrm>
            <a:off x="5026220" y="3270525"/>
            <a:ext cx="3994925" cy="1029800"/>
          </a:xfrm>
          <a:prstGeom prst="rect">
            <a:avLst/>
          </a:prstGeom>
          <a:noFill/>
          <a:ln>
            <a:noFill/>
          </a:ln>
          <a:effectLst>
            <a:outerShdw blurRad="57150" rotWithShape="0" algn="bl" dir="5400000" dist="19050">
              <a:srgbClr val="000000">
                <a:alpha val="50000"/>
              </a:srgbClr>
            </a:outerShdw>
          </a:effectLst>
        </p:spPr>
      </p:pic>
      <p:cxnSp>
        <p:nvCxnSpPr>
          <p:cNvPr id="170" name="Google Shape;170;p22"/>
          <p:cNvCxnSpPr/>
          <p:nvPr/>
        </p:nvCxnSpPr>
        <p:spPr>
          <a:xfrm rot="10800000">
            <a:off x="121750" y="0"/>
            <a:ext cx="0" cy="5143500"/>
          </a:xfrm>
          <a:prstGeom prst="straightConnector1">
            <a:avLst/>
          </a:prstGeom>
          <a:noFill/>
          <a:ln cap="flat" cmpd="sng" w="228600">
            <a:solidFill>
              <a:srgbClr val="C2EBB3"/>
            </a:solidFill>
            <a:prstDash val="solid"/>
            <a:round/>
            <a:headEnd len="med" w="med" type="none"/>
            <a:tailEnd len="med" w="med" type="none"/>
          </a:ln>
        </p:spPr>
      </p:cxnSp>
      <p:sp>
        <p:nvSpPr>
          <p:cNvPr id="171" name="Google Shape;171;p22"/>
          <p:cNvSpPr/>
          <p:nvPr/>
        </p:nvSpPr>
        <p:spPr>
          <a:xfrm>
            <a:off x="4126850" y="4390425"/>
            <a:ext cx="677700" cy="316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3"/>
          <p:cNvSpPr/>
          <p:nvPr/>
        </p:nvSpPr>
        <p:spPr>
          <a:xfrm>
            <a:off x="12150" y="12150"/>
            <a:ext cx="9144000" cy="5143500"/>
          </a:xfrm>
          <a:prstGeom prst="rect">
            <a:avLst/>
          </a:prstGeom>
          <a:solidFill>
            <a:srgbClr val="E6F4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7" name="Google Shape;177;p23"/>
          <p:cNvSpPr txBox="1"/>
          <p:nvPr/>
        </p:nvSpPr>
        <p:spPr>
          <a:xfrm>
            <a:off x="366350" y="3795861"/>
            <a:ext cx="8573100" cy="1430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600">
                <a:solidFill>
                  <a:schemeClr val="dk1"/>
                </a:solidFill>
                <a:latin typeface="Roboto"/>
                <a:ea typeface="Roboto"/>
                <a:cs typeface="Roboto"/>
                <a:sym typeface="Roboto"/>
              </a:rPr>
              <a:t>Midstream pipeline company Williams is now developing BTM gas-fired generation and seeking gas production assets to offer “one stop shopping” for data center power supply.</a:t>
            </a:r>
            <a:endParaRPr b="1" sz="10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t/>
            </a:r>
            <a:endParaRPr b="1" sz="11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lang="en">
                <a:solidFill>
                  <a:schemeClr val="dk1"/>
                </a:solidFill>
                <a:latin typeface="Roboto"/>
                <a:ea typeface="Roboto"/>
                <a:cs typeface="Roboto"/>
                <a:sym typeface="Roboto"/>
              </a:rPr>
              <a:t>This </a:t>
            </a:r>
            <a:r>
              <a:rPr lang="en">
                <a:solidFill>
                  <a:schemeClr val="dk1"/>
                </a:solidFill>
                <a:latin typeface="Roboto"/>
                <a:ea typeface="Roboto"/>
                <a:cs typeface="Roboto"/>
                <a:sym typeface="Roboto"/>
              </a:rPr>
              <a:t>vertical</a:t>
            </a:r>
            <a:r>
              <a:rPr lang="en">
                <a:solidFill>
                  <a:schemeClr val="dk1"/>
                </a:solidFill>
                <a:latin typeface="Roboto"/>
                <a:ea typeface="Roboto"/>
                <a:cs typeface="Roboto"/>
                <a:sym typeface="Roboto"/>
              </a:rPr>
              <a:t> integration offers full control of behind-the meter power supply to hyperscale data centers and includes additional mid-stream transmission and lateral pipelines.</a:t>
            </a:r>
            <a:endParaRPr>
              <a:solidFill>
                <a:schemeClr val="dk1"/>
              </a:solidFill>
              <a:latin typeface="Roboto"/>
              <a:ea typeface="Roboto"/>
              <a:cs typeface="Roboto"/>
              <a:sym typeface="Roboto"/>
            </a:endParaRPr>
          </a:p>
        </p:txBody>
      </p:sp>
      <p:sp>
        <p:nvSpPr>
          <p:cNvPr id="178" name="Google Shape;178;p23"/>
          <p:cNvSpPr txBox="1"/>
          <p:nvPr/>
        </p:nvSpPr>
        <p:spPr>
          <a:xfrm>
            <a:off x="366356" y="138400"/>
            <a:ext cx="7359600" cy="61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Roboto"/>
                <a:ea typeface="Roboto"/>
                <a:cs typeface="Roboto"/>
                <a:sym typeface="Roboto"/>
              </a:rPr>
              <a:t>PIPELINE </a:t>
            </a:r>
            <a:r>
              <a:rPr b="1" lang="en" sz="1800">
                <a:solidFill>
                  <a:schemeClr val="dk1"/>
                </a:solidFill>
                <a:latin typeface="Roboto"/>
                <a:ea typeface="Roboto"/>
                <a:cs typeface="Roboto"/>
                <a:sym typeface="Roboto"/>
              </a:rPr>
              <a:t>COMPANIES</a:t>
            </a:r>
            <a:r>
              <a:rPr b="1" lang="en" sz="1800">
                <a:solidFill>
                  <a:schemeClr val="dk1"/>
                </a:solidFill>
                <a:latin typeface="Roboto"/>
                <a:ea typeface="Roboto"/>
                <a:cs typeface="Roboto"/>
                <a:sym typeface="Roboto"/>
              </a:rPr>
              <a:t> DELIVERING “ONE STOP SHOPPING”</a:t>
            </a:r>
            <a:endParaRPr b="1" sz="1800">
              <a:solidFill>
                <a:schemeClr val="dk1"/>
              </a:solidFill>
              <a:latin typeface="Roboto"/>
              <a:ea typeface="Roboto"/>
              <a:cs typeface="Roboto"/>
              <a:sym typeface="Roboto"/>
            </a:endParaRPr>
          </a:p>
        </p:txBody>
      </p:sp>
      <p:pic>
        <p:nvPicPr>
          <p:cNvPr id="179" name="Google Shape;179;p23" title="Screenshot 2026-05-27 at 2.16.16 PM.png"/>
          <p:cNvPicPr preferRelativeResize="0"/>
          <p:nvPr/>
        </p:nvPicPr>
        <p:blipFill>
          <a:blip r:embed="rId3">
            <a:alphaModFix/>
          </a:blip>
          <a:stretch>
            <a:fillRect/>
          </a:stretch>
        </p:blipFill>
        <p:spPr>
          <a:xfrm>
            <a:off x="207200" y="600675"/>
            <a:ext cx="5428754" cy="3195175"/>
          </a:xfrm>
          <a:prstGeom prst="rect">
            <a:avLst/>
          </a:prstGeom>
          <a:noFill/>
          <a:ln>
            <a:noFill/>
          </a:ln>
          <a:effectLst>
            <a:outerShdw blurRad="57150" rotWithShape="0" algn="bl" dir="5400000" dist="19050">
              <a:srgbClr val="000000">
                <a:alpha val="50000"/>
              </a:srgbClr>
            </a:outerShdw>
          </a:effectLst>
        </p:spPr>
      </p:pic>
      <p:pic>
        <p:nvPicPr>
          <p:cNvPr id="180" name="Google Shape;180;p23" title="Screenshot 2026-05-27 at 2.31.00 PM.png"/>
          <p:cNvPicPr preferRelativeResize="0"/>
          <p:nvPr/>
        </p:nvPicPr>
        <p:blipFill rotWithShape="1">
          <a:blip r:embed="rId4">
            <a:alphaModFix/>
          </a:blip>
          <a:srcRect b="40828" l="4845" r="6901" t="1177"/>
          <a:stretch/>
        </p:blipFill>
        <p:spPr>
          <a:xfrm rot="625251">
            <a:off x="5300261" y="1223747"/>
            <a:ext cx="3850622" cy="2354444"/>
          </a:xfrm>
          <a:prstGeom prst="rect">
            <a:avLst/>
          </a:prstGeom>
          <a:noFill/>
          <a:ln>
            <a:noFill/>
          </a:ln>
          <a:effectLst>
            <a:outerShdw blurRad="57150" rotWithShape="0" algn="bl" dir="5400000" dist="19050">
              <a:srgbClr val="000000">
                <a:alpha val="50000"/>
              </a:srgbClr>
            </a:outerShdw>
          </a:effectLst>
        </p:spPr>
      </p:pic>
      <p:sp>
        <p:nvSpPr>
          <p:cNvPr id="181" name="Google Shape;181;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182" name="Google Shape;182;p23"/>
          <p:cNvCxnSpPr/>
          <p:nvPr/>
        </p:nvCxnSpPr>
        <p:spPr>
          <a:xfrm rot="10800000">
            <a:off x="121750" y="0"/>
            <a:ext cx="0" cy="5143500"/>
          </a:xfrm>
          <a:prstGeom prst="straightConnector1">
            <a:avLst/>
          </a:prstGeom>
          <a:noFill/>
          <a:ln cap="flat" cmpd="sng" w="228600">
            <a:solidFill>
              <a:srgbClr val="C2EBB3"/>
            </a:solidFill>
            <a:prstDash val="solid"/>
            <a:round/>
            <a:headEnd len="med" w="med" type="none"/>
            <a:tailEnd len="med" w="med"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4"/>
          <p:cNvSpPr/>
          <p:nvPr/>
        </p:nvSpPr>
        <p:spPr>
          <a:xfrm>
            <a:off x="12150" y="12150"/>
            <a:ext cx="9144000" cy="5143500"/>
          </a:xfrm>
          <a:prstGeom prst="rect">
            <a:avLst/>
          </a:prstGeom>
          <a:solidFill>
            <a:srgbClr val="E6F4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88" name="Google Shape;188;p24" title="constitution route old new.jpg"/>
          <p:cNvPicPr preferRelativeResize="0"/>
          <p:nvPr/>
        </p:nvPicPr>
        <p:blipFill rotWithShape="1">
          <a:blip r:embed="rId3">
            <a:alphaModFix/>
          </a:blip>
          <a:srcRect b="4824" l="44617" r="10338" t="952"/>
          <a:stretch/>
        </p:blipFill>
        <p:spPr>
          <a:xfrm>
            <a:off x="1274300" y="114675"/>
            <a:ext cx="6495976" cy="4897050"/>
          </a:xfrm>
          <a:prstGeom prst="rect">
            <a:avLst/>
          </a:prstGeom>
          <a:noFill/>
          <a:ln>
            <a:noFill/>
          </a:ln>
        </p:spPr>
      </p:pic>
      <p:sp>
        <p:nvSpPr>
          <p:cNvPr id="189" name="Google Shape;189;p24"/>
          <p:cNvSpPr/>
          <p:nvPr/>
        </p:nvSpPr>
        <p:spPr>
          <a:xfrm>
            <a:off x="295850" y="1383275"/>
            <a:ext cx="3104400" cy="1024500"/>
          </a:xfrm>
          <a:prstGeom prst="rect">
            <a:avLst/>
          </a:prstGeom>
          <a:solidFill>
            <a:srgbClr val="DED2A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0" name="Google Shape;190;p24"/>
          <p:cNvSpPr txBox="1"/>
          <p:nvPr/>
        </p:nvSpPr>
        <p:spPr>
          <a:xfrm>
            <a:off x="322117" y="1372968"/>
            <a:ext cx="3514500" cy="1024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800">
                <a:solidFill>
                  <a:schemeClr val="dk1"/>
                </a:solidFill>
                <a:latin typeface="Roboto"/>
                <a:ea typeface="Roboto"/>
                <a:cs typeface="Roboto"/>
                <a:sym typeface="Roboto"/>
              </a:rPr>
              <a:t>Williams Co.</a:t>
            </a:r>
            <a:endParaRPr b="1" sz="18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b="1" lang="en" sz="1800">
                <a:solidFill>
                  <a:schemeClr val="dk1"/>
                </a:solidFill>
                <a:latin typeface="Roboto"/>
                <a:ea typeface="Roboto"/>
                <a:cs typeface="Roboto"/>
                <a:sym typeface="Roboto"/>
              </a:rPr>
              <a:t>CONSTITUTION PIPELINE</a:t>
            </a:r>
            <a:br>
              <a:rPr b="1" lang="en" sz="1800">
                <a:solidFill>
                  <a:schemeClr val="dk1"/>
                </a:solidFill>
                <a:latin typeface="Roboto"/>
                <a:ea typeface="Roboto"/>
                <a:cs typeface="Roboto"/>
                <a:sym typeface="Roboto"/>
              </a:rPr>
            </a:br>
            <a:r>
              <a:rPr b="1" i="1" lang="en">
                <a:solidFill>
                  <a:schemeClr val="dk1"/>
                </a:solidFill>
                <a:latin typeface="Roboto"/>
                <a:ea typeface="Roboto"/>
                <a:cs typeface="Roboto"/>
                <a:sym typeface="Roboto"/>
              </a:rPr>
              <a:t>Currently being reconsidered at FERC</a:t>
            </a:r>
            <a:endParaRPr b="1" i="1">
              <a:solidFill>
                <a:schemeClr val="dk1"/>
              </a:solidFill>
              <a:latin typeface="Roboto"/>
              <a:ea typeface="Roboto"/>
              <a:cs typeface="Roboto"/>
              <a:sym typeface="Roboto"/>
            </a:endParaRPr>
          </a:p>
        </p:txBody>
      </p:sp>
      <p:sp>
        <p:nvSpPr>
          <p:cNvPr id="191" name="Google Shape;191;p24"/>
          <p:cNvSpPr/>
          <p:nvPr/>
        </p:nvSpPr>
        <p:spPr>
          <a:xfrm>
            <a:off x="5108250" y="601945"/>
            <a:ext cx="932400" cy="338100"/>
          </a:xfrm>
          <a:prstGeom prst="rect">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2" name="Google Shape;192;p24"/>
          <p:cNvSpPr txBox="1"/>
          <p:nvPr/>
        </p:nvSpPr>
        <p:spPr>
          <a:xfrm>
            <a:off x="5168069" y="586321"/>
            <a:ext cx="1080300" cy="40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Roboto"/>
                <a:ea typeface="Roboto"/>
                <a:cs typeface="Roboto"/>
                <a:sym typeface="Roboto"/>
              </a:rPr>
              <a:t>TGP 200</a:t>
            </a:r>
            <a:endParaRPr b="1" i="1">
              <a:solidFill>
                <a:schemeClr val="dk1"/>
              </a:solidFill>
              <a:latin typeface="Roboto"/>
              <a:ea typeface="Roboto"/>
              <a:cs typeface="Roboto"/>
              <a:sym typeface="Roboto"/>
            </a:endParaRPr>
          </a:p>
        </p:txBody>
      </p:sp>
      <p:sp>
        <p:nvSpPr>
          <p:cNvPr id="193" name="Google Shape;193;p24"/>
          <p:cNvSpPr/>
          <p:nvPr/>
        </p:nvSpPr>
        <p:spPr>
          <a:xfrm>
            <a:off x="6433250" y="1643845"/>
            <a:ext cx="932400" cy="338100"/>
          </a:xfrm>
          <a:prstGeom prst="rect">
            <a:avLst/>
          </a:prstGeom>
          <a:solidFill>
            <a:srgbClr val="FFD9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4" name="Google Shape;194;p24"/>
          <p:cNvSpPr txBox="1"/>
          <p:nvPr/>
        </p:nvSpPr>
        <p:spPr>
          <a:xfrm>
            <a:off x="6494346" y="1607996"/>
            <a:ext cx="1080300" cy="40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Roboto"/>
                <a:ea typeface="Roboto"/>
                <a:cs typeface="Roboto"/>
                <a:sym typeface="Roboto"/>
              </a:rPr>
              <a:t>Iroquois</a:t>
            </a:r>
            <a:endParaRPr b="1" i="1">
              <a:solidFill>
                <a:schemeClr val="dk1"/>
              </a:solidFill>
              <a:latin typeface="Roboto"/>
              <a:ea typeface="Roboto"/>
              <a:cs typeface="Roboto"/>
              <a:sym typeface="Roboto"/>
            </a:endParaRPr>
          </a:p>
        </p:txBody>
      </p:sp>
      <p:sp>
        <p:nvSpPr>
          <p:cNvPr id="195" name="Google Shape;195;p24"/>
          <p:cNvSpPr/>
          <p:nvPr/>
        </p:nvSpPr>
        <p:spPr>
          <a:xfrm>
            <a:off x="3441425" y="4307811"/>
            <a:ext cx="932400" cy="338100"/>
          </a:xfrm>
          <a:prstGeom prst="rect">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6" name="Google Shape;196;p24"/>
          <p:cNvSpPr txBox="1"/>
          <p:nvPr/>
        </p:nvSpPr>
        <p:spPr>
          <a:xfrm>
            <a:off x="3441425" y="4271950"/>
            <a:ext cx="1080300" cy="40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Roboto"/>
                <a:ea typeface="Roboto"/>
                <a:cs typeface="Roboto"/>
                <a:sym typeface="Roboto"/>
              </a:rPr>
              <a:t>TGP 300</a:t>
            </a:r>
            <a:endParaRPr b="1" i="1">
              <a:solidFill>
                <a:schemeClr val="dk1"/>
              </a:solidFill>
              <a:latin typeface="Roboto"/>
              <a:ea typeface="Roboto"/>
              <a:cs typeface="Roboto"/>
              <a:sym typeface="Roboto"/>
            </a:endParaRPr>
          </a:p>
        </p:txBody>
      </p:sp>
      <p:sp>
        <p:nvSpPr>
          <p:cNvPr id="197" name="Google Shape;197;p24"/>
          <p:cNvSpPr/>
          <p:nvPr/>
        </p:nvSpPr>
        <p:spPr>
          <a:xfrm>
            <a:off x="7037775" y="347100"/>
            <a:ext cx="1321800" cy="866400"/>
          </a:xfrm>
          <a:prstGeom prst="rect">
            <a:avLst/>
          </a:prstGeom>
          <a:solidFill>
            <a:srgbClr val="DED2A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8" name="Google Shape;198;p24"/>
          <p:cNvSpPr txBox="1"/>
          <p:nvPr/>
        </p:nvSpPr>
        <p:spPr>
          <a:xfrm>
            <a:off x="7075597" y="311824"/>
            <a:ext cx="1284000" cy="958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Roboto"/>
                <a:ea typeface="Roboto"/>
                <a:cs typeface="Roboto"/>
                <a:sym typeface="Roboto"/>
              </a:rPr>
              <a:t>Wright Interconnect Project</a:t>
            </a:r>
            <a:endParaRPr b="1" i="1">
              <a:solidFill>
                <a:schemeClr val="dk1"/>
              </a:solidFill>
              <a:latin typeface="Roboto"/>
              <a:ea typeface="Roboto"/>
              <a:cs typeface="Roboto"/>
              <a:sym typeface="Roboto"/>
            </a:endParaRPr>
          </a:p>
        </p:txBody>
      </p:sp>
      <p:cxnSp>
        <p:nvCxnSpPr>
          <p:cNvPr id="199" name="Google Shape;199;p24"/>
          <p:cNvCxnSpPr/>
          <p:nvPr/>
        </p:nvCxnSpPr>
        <p:spPr>
          <a:xfrm flipH="1">
            <a:off x="6597050" y="881150"/>
            <a:ext cx="379200" cy="184500"/>
          </a:xfrm>
          <a:prstGeom prst="straightConnector1">
            <a:avLst/>
          </a:prstGeom>
          <a:noFill/>
          <a:ln cap="flat" cmpd="sng" w="28575">
            <a:solidFill>
              <a:srgbClr val="FF0000"/>
            </a:solidFill>
            <a:prstDash val="solid"/>
            <a:round/>
            <a:headEnd len="med" w="med" type="none"/>
            <a:tailEnd len="med" w="med" type="stealth"/>
          </a:ln>
        </p:spPr>
      </p:cxnSp>
      <p:cxnSp>
        <p:nvCxnSpPr>
          <p:cNvPr id="200" name="Google Shape;200;p24"/>
          <p:cNvCxnSpPr/>
          <p:nvPr/>
        </p:nvCxnSpPr>
        <p:spPr>
          <a:xfrm>
            <a:off x="3467700" y="2206656"/>
            <a:ext cx="449400" cy="104400"/>
          </a:xfrm>
          <a:prstGeom prst="straightConnector1">
            <a:avLst/>
          </a:prstGeom>
          <a:noFill/>
          <a:ln cap="flat" cmpd="sng" w="28575">
            <a:solidFill>
              <a:srgbClr val="FF0000"/>
            </a:solidFill>
            <a:prstDash val="solid"/>
            <a:round/>
            <a:headEnd len="med" w="med" type="none"/>
            <a:tailEnd len="med" w="med" type="stealth"/>
          </a:ln>
        </p:spPr>
      </p:cxnSp>
      <p:sp>
        <p:nvSpPr>
          <p:cNvPr id="201" name="Google Shape;201;p24"/>
          <p:cNvSpPr/>
          <p:nvPr/>
        </p:nvSpPr>
        <p:spPr>
          <a:xfrm>
            <a:off x="7180375" y="4425207"/>
            <a:ext cx="1817700" cy="551100"/>
          </a:xfrm>
          <a:prstGeom prst="rect">
            <a:avLst/>
          </a:prstGeom>
          <a:solidFill>
            <a:srgbClr val="FFFFFF"/>
          </a:solidFill>
          <a:ln>
            <a:noFill/>
          </a:ln>
        </p:spPr>
        <p:txBody>
          <a:bodyPr anchorCtr="0" anchor="ctr" bIns="85450" lIns="85450" spcFirstLastPara="1" rIns="85450" wrap="square" tIns="85450">
            <a:noAutofit/>
          </a:bodyPr>
          <a:lstStyle/>
          <a:p>
            <a:pPr indent="0" lvl="0" marL="0" rtl="0" algn="ctr">
              <a:spcBef>
                <a:spcPts val="0"/>
              </a:spcBef>
              <a:spcAft>
                <a:spcPts val="0"/>
              </a:spcAft>
              <a:buNone/>
            </a:pPr>
            <a:r>
              <a:t/>
            </a:r>
            <a:endParaRPr sz="1309">
              <a:latin typeface="DM Sans"/>
              <a:ea typeface="DM Sans"/>
              <a:cs typeface="DM Sans"/>
              <a:sym typeface="DM Sans"/>
            </a:endParaRPr>
          </a:p>
        </p:txBody>
      </p:sp>
      <p:pic>
        <p:nvPicPr>
          <p:cNvPr id="202" name="Google Shape;202;p24" title="BEATlogo.jpg"/>
          <p:cNvPicPr preferRelativeResize="0"/>
          <p:nvPr/>
        </p:nvPicPr>
        <p:blipFill>
          <a:blip r:embed="rId4">
            <a:alphaModFix/>
          </a:blip>
          <a:stretch>
            <a:fillRect/>
          </a:stretch>
        </p:blipFill>
        <p:spPr>
          <a:xfrm>
            <a:off x="6248375" y="4387082"/>
            <a:ext cx="839741" cy="595799"/>
          </a:xfrm>
          <a:prstGeom prst="rect">
            <a:avLst/>
          </a:prstGeom>
          <a:noFill/>
          <a:ln>
            <a:noFill/>
          </a:ln>
        </p:spPr>
      </p:pic>
      <p:pic>
        <p:nvPicPr>
          <p:cNvPr descr="PLAN-logo_6-15 by150.jpg" id="203" name="Google Shape;203;p24"/>
          <p:cNvPicPr preferRelativeResize="0"/>
          <p:nvPr/>
        </p:nvPicPr>
        <p:blipFill>
          <a:blip r:embed="rId5">
            <a:alphaModFix/>
          </a:blip>
          <a:stretch>
            <a:fillRect/>
          </a:stretch>
        </p:blipFill>
        <p:spPr>
          <a:xfrm>
            <a:off x="7207124" y="4444249"/>
            <a:ext cx="1746989" cy="522010"/>
          </a:xfrm>
          <a:prstGeom prst="rect">
            <a:avLst/>
          </a:prstGeom>
          <a:noFill/>
          <a:ln>
            <a:noFill/>
          </a:ln>
        </p:spPr>
      </p:pic>
      <p:sp>
        <p:nvSpPr>
          <p:cNvPr id="204" name="Google Shape;204;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05" name="Google Shape;205;p24"/>
          <p:cNvSpPr/>
          <p:nvPr/>
        </p:nvSpPr>
        <p:spPr>
          <a:xfrm>
            <a:off x="4075633" y="3464230"/>
            <a:ext cx="1232400" cy="338100"/>
          </a:xfrm>
          <a:prstGeom prst="rect">
            <a:avLst/>
          </a:prstGeom>
          <a:solidFill>
            <a:srgbClr val="C27BA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Roboto"/>
                <a:ea typeface="Roboto"/>
                <a:cs typeface="Roboto"/>
                <a:sym typeface="Roboto"/>
              </a:rPr>
              <a:t>Millennium</a:t>
            </a:r>
            <a:endParaRPr b="1">
              <a:latin typeface="Roboto"/>
              <a:ea typeface="Roboto"/>
              <a:cs typeface="Roboto"/>
              <a:sym typeface="Roboto"/>
            </a:endParaRPr>
          </a:p>
        </p:txBody>
      </p:sp>
      <p:cxnSp>
        <p:nvCxnSpPr>
          <p:cNvPr id="206" name="Google Shape;206;p24"/>
          <p:cNvCxnSpPr/>
          <p:nvPr/>
        </p:nvCxnSpPr>
        <p:spPr>
          <a:xfrm rot="10800000">
            <a:off x="121750" y="0"/>
            <a:ext cx="0" cy="5143500"/>
          </a:xfrm>
          <a:prstGeom prst="straightConnector1">
            <a:avLst/>
          </a:prstGeom>
          <a:noFill/>
          <a:ln cap="flat" cmpd="sng" w="228600">
            <a:solidFill>
              <a:srgbClr val="C2EBB3"/>
            </a:solidFill>
            <a:prstDash val="solid"/>
            <a:round/>
            <a:headEnd len="med" w="med" type="none"/>
            <a:tailEnd len="med" w="med"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5"/>
          <p:cNvSpPr/>
          <p:nvPr/>
        </p:nvSpPr>
        <p:spPr>
          <a:xfrm>
            <a:off x="12150" y="12150"/>
            <a:ext cx="9144000" cy="5143500"/>
          </a:xfrm>
          <a:prstGeom prst="rect">
            <a:avLst/>
          </a:prstGeom>
          <a:solidFill>
            <a:srgbClr val="E6F4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2" name="Google Shape;212;p25"/>
          <p:cNvSpPr txBox="1"/>
          <p:nvPr/>
        </p:nvSpPr>
        <p:spPr>
          <a:xfrm>
            <a:off x="324975" y="226993"/>
            <a:ext cx="8383200" cy="4495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800">
                <a:solidFill>
                  <a:schemeClr val="dk1"/>
                </a:solidFill>
                <a:latin typeface="Roboto"/>
                <a:ea typeface="Roboto"/>
                <a:cs typeface="Roboto"/>
                <a:sym typeface="Roboto"/>
              </a:rPr>
              <a:t>CURRENT PIPELINE EXPANSION PROPOSALS - Constitution</a:t>
            </a:r>
            <a:br>
              <a:rPr lang="en" sz="1800">
                <a:solidFill>
                  <a:schemeClr val="dk1"/>
                </a:solidFill>
                <a:latin typeface="Roboto"/>
                <a:ea typeface="Roboto"/>
                <a:cs typeface="Roboto"/>
                <a:sym typeface="Roboto"/>
              </a:rPr>
            </a:br>
            <a:br>
              <a:rPr lang="en" sz="1800">
                <a:solidFill>
                  <a:schemeClr val="dk1"/>
                </a:solidFill>
                <a:latin typeface="Roboto"/>
                <a:ea typeface="Roboto"/>
                <a:cs typeface="Roboto"/>
                <a:sym typeface="Roboto"/>
              </a:rPr>
            </a:br>
            <a:r>
              <a:rPr b="1" lang="en" sz="1600">
                <a:solidFill>
                  <a:schemeClr val="dk1"/>
                </a:solidFill>
                <a:latin typeface="Roboto"/>
                <a:ea typeface="Roboto"/>
                <a:cs typeface="Roboto"/>
                <a:sym typeface="Roboto"/>
              </a:rPr>
              <a:t>Williams Co., Constitution Pipeline </a:t>
            </a:r>
            <a:r>
              <a:rPr lang="en" sz="1600">
                <a:solidFill>
                  <a:schemeClr val="dk1"/>
                </a:solidFill>
                <a:latin typeface="Roboto"/>
                <a:ea typeface="Roboto"/>
                <a:cs typeface="Roboto"/>
                <a:sym typeface="Roboto"/>
              </a:rPr>
              <a:t>- 124 miles of 30-inch-diameter pipeline with a</a:t>
            </a:r>
            <a:endParaRPr sz="16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sz="1600">
                <a:solidFill>
                  <a:schemeClr val="dk1"/>
                </a:solidFill>
                <a:latin typeface="Roboto"/>
                <a:ea typeface="Roboto"/>
                <a:cs typeface="Roboto"/>
                <a:sym typeface="Roboto"/>
              </a:rPr>
              <a:t>maximum allowable operating pressure (MAOP) of 1,480 pounds per square inch gauge (psig) new </a:t>
            </a:r>
            <a:r>
              <a:rPr lang="en" sz="1600">
                <a:solidFill>
                  <a:schemeClr val="dk1"/>
                </a:solidFill>
                <a:latin typeface="Roboto"/>
                <a:ea typeface="Roboto"/>
                <a:cs typeface="Roboto"/>
                <a:sym typeface="Roboto"/>
              </a:rPr>
              <a:t>g</a:t>
            </a:r>
            <a:r>
              <a:rPr lang="en" sz="1600">
                <a:solidFill>
                  <a:schemeClr val="dk1"/>
                </a:solidFill>
                <a:latin typeface="Roboto"/>
                <a:ea typeface="Roboto"/>
                <a:cs typeface="Roboto"/>
                <a:sym typeface="Roboto"/>
              </a:rPr>
              <a:t>reenfield gas transmission supply line from fracking zone in NE Pennsylvania to gas hub in Wright, NY, just west of Albany. Would connect at both ends to Tennessee Gas 200 and 300 Lines, connect at end to Iroquois Pipeline.</a:t>
            </a:r>
            <a:endParaRPr sz="8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sz="1600">
                <a:solidFill>
                  <a:schemeClr val="dk1"/>
                </a:solidFill>
                <a:latin typeface="Roboto"/>
                <a:ea typeface="Roboto"/>
                <a:cs typeface="Roboto"/>
                <a:sym typeface="Roboto"/>
              </a:rPr>
              <a:t>New sup</a:t>
            </a:r>
            <a:r>
              <a:rPr lang="en" sz="1600">
                <a:solidFill>
                  <a:schemeClr val="dk1"/>
                </a:solidFill>
                <a:latin typeface="Roboto"/>
                <a:ea typeface="Roboto"/>
                <a:cs typeface="Roboto"/>
                <a:sym typeface="Roboto"/>
              </a:rPr>
              <a:t>ply of </a:t>
            </a:r>
            <a:r>
              <a:rPr lang="en" sz="1600">
                <a:solidFill>
                  <a:schemeClr val="dk1"/>
                </a:solidFill>
                <a:latin typeface="Roboto"/>
                <a:ea typeface="Roboto"/>
                <a:cs typeface="Roboto"/>
                <a:sym typeface="Roboto"/>
              </a:rPr>
              <a:t>650,000 dekatherms a day </a:t>
            </a:r>
            <a:r>
              <a:rPr lang="en" sz="1600">
                <a:solidFill>
                  <a:schemeClr val="dk1"/>
                </a:solidFill>
                <a:latin typeface="Roboto"/>
                <a:ea typeface="Roboto"/>
                <a:cs typeface="Roboto"/>
                <a:sym typeface="Roboto"/>
              </a:rPr>
              <a:t>com</a:t>
            </a:r>
            <a:r>
              <a:rPr lang="en" sz="1600">
                <a:solidFill>
                  <a:schemeClr val="dk1"/>
                </a:solidFill>
                <a:latin typeface="Roboto"/>
                <a:ea typeface="Roboto"/>
                <a:cs typeface="Roboto"/>
                <a:sym typeface="Roboto"/>
              </a:rPr>
              <a:t>ing from the fracking fields in PA to a gas hub just west of Albany, connecting to eastbound and southbound pipelines.</a:t>
            </a:r>
            <a:endParaRPr sz="9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b="1" i="1" lang="en" sz="1600">
                <a:solidFill>
                  <a:schemeClr val="dk1"/>
                </a:solidFill>
                <a:latin typeface="Roboto"/>
                <a:ea typeface="Roboto"/>
                <a:cs typeface="Roboto"/>
                <a:sym typeface="Roboto"/>
              </a:rPr>
              <a:t>Currently no precedent agreements / no customers</a:t>
            </a:r>
            <a:endParaRPr b="1" i="1" sz="9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sz="1600">
                <a:solidFill>
                  <a:schemeClr val="dk1"/>
                </a:solidFill>
                <a:latin typeface="Roboto"/>
                <a:ea typeface="Roboto"/>
                <a:cs typeface="Roboto"/>
                <a:sym typeface="Roboto"/>
              </a:rPr>
              <a:t>Currently under consideration at FERC by special request for reissuance of the vacated certificate and previously contested permits.</a:t>
            </a:r>
            <a:endParaRPr sz="1600">
              <a:solidFill>
                <a:schemeClr val="dk1"/>
              </a:solidFill>
              <a:latin typeface="Roboto"/>
              <a:ea typeface="Roboto"/>
              <a:cs typeface="Roboto"/>
              <a:sym typeface="Roboto"/>
            </a:endParaRPr>
          </a:p>
        </p:txBody>
      </p:sp>
      <p:sp>
        <p:nvSpPr>
          <p:cNvPr id="213" name="Google Shape;213;p25"/>
          <p:cNvSpPr/>
          <p:nvPr/>
        </p:nvSpPr>
        <p:spPr>
          <a:xfrm>
            <a:off x="7180375" y="4425207"/>
            <a:ext cx="1817700" cy="551100"/>
          </a:xfrm>
          <a:prstGeom prst="rect">
            <a:avLst/>
          </a:prstGeom>
          <a:solidFill>
            <a:srgbClr val="FFFFFF"/>
          </a:solidFill>
          <a:ln>
            <a:noFill/>
          </a:ln>
        </p:spPr>
        <p:txBody>
          <a:bodyPr anchorCtr="0" anchor="ctr" bIns="85450" lIns="85450" spcFirstLastPara="1" rIns="85450" wrap="square" tIns="85450">
            <a:noAutofit/>
          </a:bodyPr>
          <a:lstStyle/>
          <a:p>
            <a:pPr indent="0" lvl="0" marL="0" rtl="0" algn="ctr">
              <a:spcBef>
                <a:spcPts val="0"/>
              </a:spcBef>
              <a:spcAft>
                <a:spcPts val="0"/>
              </a:spcAft>
              <a:buNone/>
            </a:pPr>
            <a:r>
              <a:t/>
            </a:r>
            <a:endParaRPr sz="1309">
              <a:latin typeface="DM Sans"/>
              <a:ea typeface="DM Sans"/>
              <a:cs typeface="DM Sans"/>
              <a:sym typeface="DM Sans"/>
            </a:endParaRPr>
          </a:p>
        </p:txBody>
      </p:sp>
      <p:pic>
        <p:nvPicPr>
          <p:cNvPr id="214" name="Google Shape;214;p25" title="BEATlogo.jpg"/>
          <p:cNvPicPr preferRelativeResize="0"/>
          <p:nvPr/>
        </p:nvPicPr>
        <p:blipFill>
          <a:blip r:embed="rId3">
            <a:alphaModFix/>
          </a:blip>
          <a:stretch>
            <a:fillRect/>
          </a:stretch>
        </p:blipFill>
        <p:spPr>
          <a:xfrm>
            <a:off x="6248375" y="4387082"/>
            <a:ext cx="839741" cy="595799"/>
          </a:xfrm>
          <a:prstGeom prst="rect">
            <a:avLst/>
          </a:prstGeom>
          <a:noFill/>
          <a:ln>
            <a:noFill/>
          </a:ln>
        </p:spPr>
      </p:pic>
      <p:pic>
        <p:nvPicPr>
          <p:cNvPr descr="PLAN-logo_6-15 by150.jpg" id="215" name="Google Shape;215;p25"/>
          <p:cNvPicPr preferRelativeResize="0"/>
          <p:nvPr/>
        </p:nvPicPr>
        <p:blipFill>
          <a:blip r:embed="rId4">
            <a:alphaModFix/>
          </a:blip>
          <a:stretch>
            <a:fillRect/>
          </a:stretch>
        </p:blipFill>
        <p:spPr>
          <a:xfrm>
            <a:off x="7207124" y="4444249"/>
            <a:ext cx="1746989" cy="522010"/>
          </a:xfrm>
          <a:prstGeom prst="rect">
            <a:avLst/>
          </a:prstGeom>
          <a:noFill/>
          <a:ln>
            <a:noFill/>
          </a:ln>
        </p:spPr>
      </p:pic>
      <p:sp>
        <p:nvSpPr>
          <p:cNvPr id="216" name="Google Shape;216;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217" name="Google Shape;217;p25"/>
          <p:cNvCxnSpPr/>
          <p:nvPr/>
        </p:nvCxnSpPr>
        <p:spPr>
          <a:xfrm rot="10800000">
            <a:off x="121750" y="0"/>
            <a:ext cx="0" cy="5143500"/>
          </a:xfrm>
          <a:prstGeom prst="straightConnector1">
            <a:avLst/>
          </a:prstGeom>
          <a:noFill/>
          <a:ln cap="flat" cmpd="sng" w="228600">
            <a:solidFill>
              <a:srgbClr val="C2EBB3"/>
            </a:solidFill>
            <a:prstDash val="solid"/>
            <a:round/>
            <a:headEnd len="med" w="med" type="none"/>
            <a:tailEnd len="med" w="med"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26"/>
          <p:cNvSpPr/>
          <p:nvPr/>
        </p:nvSpPr>
        <p:spPr>
          <a:xfrm>
            <a:off x="12150" y="12150"/>
            <a:ext cx="9144000" cy="5143500"/>
          </a:xfrm>
          <a:prstGeom prst="rect">
            <a:avLst/>
          </a:prstGeom>
          <a:solidFill>
            <a:srgbClr val="E6F4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3" name="Google Shape;223;p26"/>
          <p:cNvSpPr txBox="1"/>
          <p:nvPr/>
        </p:nvSpPr>
        <p:spPr>
          <a:xfrm>
            <a:off x="216751" y="75875"/>
            <a:ext cx="7468500" cy="487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800">
                <a:solidFill>
                  <a:schemeClr val="dk1"/>
                </a:solidFill>
                <a:latin typeface="Roboto"/>
                <a:ea typeface="Roboto"/>
                <a:cs typeface="Roboto"/>
                <a:sym typeface="Roboto"/>
              </a:rPr>
              <a:t>CURRENT PIPELINE SYSTEMS SERVING NEW ENGLAND</a:t>
            </a:r>
            <a:endParaRPr sz="1800">
              <a:solidFill>
                <a:schemeClr val="dk1"/>
              </a:solidFill>
              <a:latin typeface="Roboto"/>
              <a:ea typeface="Roboto"/>
              <a:cs typeface="Roboto"/>
              <a:sym typeface="Roboto"/>
            </a:endParaRPr>
          </a:p>
        </p:txBody>
      </p:sp>
      <p:pic>
        <p:nvPicPr>
          <p:cNvPr id="224" name="Google Shape;224;p26"/>
          <p:cNvPicPr preferRelativeResize="0"/>
          <p:nvPr/>
        </p:nvPicPr>
        <p:blipFill>
          <a:blip r:embed="rId3">
            <a:alphaModFix/>
          </a:blip>
          <a:stretch>
            <a:fillRect/>
          </a:stretch>
        </p:blipFill>
        <p:spPr>
          <a:xfrm>
            <a:off x="253779" y="476525"/>
            <a:ext cx="8858581" cy="4495800"/>
          </a:xfrm>
          <a:prstGeom prst="rect">
            <a:avLst/>
          </a:prstGeom>
          <a:noFill/>
          <a:ln>
            <a:noFill/>
          </a:ln>
        </p:spPr>
      </p:pic>
      <p:sp>
        <p:nvSpPr>
          <p:cNvPr id="225" name="Google Shape;225;p26"/>
          <p:cNvSpPr txBox="1"/>
          <p:nvPr/>
        </p:nvSpPr>
        <p:spPr>
          <a:xfrm>
            <a:off x="5692300" y="3388925"/>
            <a:ext cx="3278700" cy="62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a:solidFill>
                  <a:schemeClr val="dk1"/>
                </a:solidFill>
                <a:latin typeface="Roboto"/>
                <a:ea typeface="Roboto"/>
                <a:cs typeface="Roboto"/>
                <a:sym typeface="Roboto"/>
              </a:rPr>
              <a:t>Algonquin (AGT)  =	Enbridge</a:t>
            </a:r>
            <a:br>
              <a:rPr b="1" lang="en">
                <a:solidFill>
                  <a:schemeClr val="dk1"/>
                </a:solidFill>
                <a:latin typeface="Roboto"/>
                <a:ea typeface="Roboto"/>
                <a:cs typeface="Roboto"/>
                <a:sym typeface="Roboto"/>
              </a:rPr>
            </a:br>
            <a:r>
              <a:rPr b="1" lang="en">
                <a:solidFill>
                  <a:schemeClr val="dk1"/>
                </a:solidFill>
                <a:latin typeface="Roboto"/>
                <a:ea typeface="Roboto"/>
                <a:cs typeface="Roboto"/>
                <a:sym typeface="Roboto"/>
              </a:rPr>
              <a:t>Tennessee (TGP) = 	Kinder Morgan</a:t>
            </a:r>
            <a:endParaRPr b="1">
              <a:solidFill>
                <a:schemeClr val="dk1"/>
              </a:solidFill>
              <a:latin typeface="Roboto"/>
              <a:ea typeface="Roboto"/>
              <a:cs typeface="Roboto"/>
              <a:sym typeface="Roboto"/>
            </a:endParaRPr>
          </a:p>
        </p:txBody>
      </p:sp>
      <p:sp>
        <p:nvSpPr>
          <p:cNvPr id="226" name="Google Shape;226;p26"/>
          <p:cNvSpPr/>
          <p:nvPr/>
        </p:nvSpPr>
        <p:spPr>
          <a:xfrm>
            <a:off x="7180375" y="4425207"/>
            <a:ext cx="1817700" cy="551100"/>
          </a:xfrm>
          <a:prstGeom prst="rect">
            <a:avLst/>
          </a:prstGeom>
          <a:solidFill>
            <a:srgbClr val="FFFFFF"/>
          </a:solidFill>
          <a:ln>
            <a:noFill/>
          </a:ln>
        </p:spPr>
        <p:txBody>
          <a:bodyPr anchorCtr="0" anchor="ctr" bIns="85450" lIns="85450" spcFirstLastPara="1" rIns="85450" wrap="square" tIns="85450">
            <a:noAutofit/>
          </a:bodyPr>
          <a:lstStyle/>
          <a:p>
            <a:pPr indent="0" lvl="0" marL="0" rtl="0" algn="ctr">
              <a:spcBef>
                <a:spcPts val="0"/>
              </a:spcBef>
              <a:spcAft>
                <a:spcPts val="0"/>
              </a:spcAft>
              <a:buNone/>
            </a:pPr>
            <a:r>
              <a:t/>
            </a:r>
            <a:endParaRPr sz="1309">
              <a:latin typeface="DM Sans"/>
              <a:ea typeface="DM Sans"/>
              <a:cs typeface="DM Sans"/>
              <a:sym typeface="DM Sans"/>
            </a:endParaRPr>
          </a:p>
        </p:txBody>
      </p:sp>
      <p:pic>
        <p:nvPicPr>
          <p:cNvPr id="227" name="Google Shape;227;p26" title="BEATlogo.jpg"/>
          <p:cNvPicPr preferRelativeResize="0"/>
          <p:nvPr/>
        </p:nvPicPr>
        <p:blipFill>
          <a:blip r:embed="rId4">
            <a:alphaModFix/>
          </a:blip>
          <a:stretch>
            <a:fillRect/>
          </a:stretch>
        </p:blipFill>
        <p:spPr>
          <a:xfrm>
            <a:off x="6248375" y="4387082"/>
            <a:ext cx="839741" cy="595799"/>
          </a:xfrm>
          <a:prstGeom prst="rect">
            <a:avLst/>
          </a:prstGeom>
          <a:noFill/>
          <a:ln>
            <a:noFill/>
          </a:ln>
        </p:spPr>
      </p:pic>
      <p:pic>
        <p:nvPicPr>
          <p:cNvPr descr="PLAN-logo_6-15 by150.jpg" id="228" name="Google Shape;228;p26"/>
          <p:cNvPicPr preferRelativeResize="0"/>
          <p:nvPr/>
        </p:nvPicPr>
        <p:blipFill>
          <a:blip r:embed="rId5">
            <a:alphaModFix/>
          </a:blip>
          <a:stretch>
            <a:fillRect/>
          </a:stretch>
        </p:blipFill>
        <p:spPr>
          <a:xfrm>
            <a:off x="7207124" y="4444249"/>
            <a:ext cx="1746989" cy="522010"/>
          </a:xfrm>
          <a:prstGeom prst="rect">
            <a:avLst/>
          </a:prstGeom>
          <a:noFill/>
          <a:ln>
            <a:noFill/>
          </a:ln>
        </p:spPr>
      </p:pic>
      <p:sp>
        <p:nvSpPr>
          <p:cNvPr id="229" name="Google Shape;229;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230" name="Google Shape;230;p26"/>
          <p:cNvCxnSpPr/>
          <p:nvPr/>
        </p:nvCxnSpPr>
        <p:spPr>
          <a:xfrm rot="10800000">
            <a:off x="121750" y="0"/>
            <a:ext cx="0" cy="5143500"/>
          </a:xfrm>
          <a:prstGeom prst="straightConnector1">
            <a:avLst/>
          </a:prstGeom>
          <a:noFill/>
          <a:ln cap="flat" cmpd="sng" w="228600">
            <a:solidFill>
              <a:srgbClr val="C2EBB3"/>
            </a:solidFill>
            <a:prstDash val="solid"/>
            <a:round/>
            <a:headEnd len="med" w="med" type="none"/>
            <a:tailEnd len="med" w="med"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27"/>
          <p:cNvSpPr/>
          <p:nvPr/>
        </p:nvSpPr>
        <p:spPr>
          <a:xfrm>
            <a:off x="12150" y="12150"/>
            <a:ext cx="9144000" cy="5143500"/>
          </a:xfrm>
          <a:prstGeom prst="rect">
            <a:avLst/>
          </a:prstGeom>
          <a:solidFill>
            <a:srgbClr val="E6F4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6" name="Google Shape;236;p27"/>
          <p:cNvSpPr txBox="1"/>
          <p:nvPr/>
        </p:nvSpPr>
        <p:spPr>
          <a:xfrm>
            <a:off x="289750" y="218036"/>
            <a:ext cx="8383200" cy="49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800">
                <a:solidFill>
                  <a:schemeClr val="dk1"/>
                </a:solidFill>
                <a:latin typeface="Roboto"/>
                <a:ea typeface="Roboto"/>
                <a:cs typeface="Roboto"/>
                <a:sym typeface="Roboto"/>
              </a:rPr>
              <a:t>CURRENT PIPELINE EXPANSION PROPOSALS </a:t>
            </a:r>
            <a:r>
              <a:rPr b="1" lang="en" sz="1800">
                <a:solidFill>
                  <a:schemeClr val="dk1"/>
                </a:solidFill>
                <a:latin typeface="Roboto"/>
                <a:ea typeface="Roboto"/>
                <a:cs typeface="Roboto"/>
                <a:sym typeface="Roboto"/>
              </a:rPr>
              <a:t> - ENBRIDGE (AGT)</a:t>
            </a:r>
            <a:br>
              <a:rPr lang="en" sz="1800">
                <a:solidFill>
                  <a:schemeClr val="dk1"/>
                </a:solidFill>
                <a:latin typeface="Roboto"/>
                <a:ea typeface="Roboto"/>
                <a:cs typeface="Roboto"/>
                <a:sym typeface="Roboto"/>
              </a:rPr>
            </a:br>
            <a:br>
              <a:rPr lang="en" sz="1800">
                <a:solidFill>
                  <a:schemeClr val="dk1"/>
                </a:solidFill>
                <a:latin typeface="Roboto"/>
                <a:ea typeface="Roboto"/>
                <a:cs typeface="Roboto"/>
                <a:sym typeface="Roboto"/>
              </a:rPr>
            </a:br>
            <a:endParaRPr sz="1800">
              <a:solidFill>
                <a:schemeClr val="dk1"/>
              </a:solidFill>
              <a:latin typeface="Roboto"/>
              <a:ea typeface="Roboto"/>
              <a:cs typeface="Roboto"/>
              <a:sym typeface="Roboto"/>
            </a:endParaRPr>
          </a:p>
        </p:txBody>
      </p:sp>
      <p:sp>
        <p:nvSpPr>
          <p:cNvPr id="237" name="Google Shape;237;p27"/>
          <p:cNvSpPr txBox="1"/>
          <p:nvPr/>
        </p:nvSpPr>
        <p:spPr>
          <a:xfrm>
            <a:off x="327413" y="708225"/>
            <a:ext cx="4189500" cy="296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800">
                <a:solidFill>
                  <a:schemeClr val="dk1"/>
                </a:solidFill>
                <a:latin typeface="Roboto"/>
                <a:ea typeface="Roboto"/>
                <a:cs typeface="Roboto"/>
                <a:sym typeface="Roboto"/>
              </a:rPr>
              <a:t>“AGT Enhancement”/ R.A.R.E</a:t>
            </a:r>
            <a:r>
              <a:rPr lang="en" sz="1800">
                <a:solidFill>
                  <a:schemeClr val="dk1"/>
                </a:solidFill>
                <a:latin typeface="Roboto"/>
                <a:ea typeface="Roboto"/>
                <a:cs typeface="Roboto"/>
                <a:sym typeface="Roboto"/>
              </a:rPr>
              <a:t> </a:t>
            </a:r>
            <a:endParaRPr sz="18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rPr lang="en">
                <a:solidFill>
                  <a:schemeClr val="dk1"/>
                </a:solidFill>
                <a:latin typeface="Roboto"/>
                <a:ea typeface="Roboto"/>
                <a:cs typeface="Roboto"/>
                <a:sym typeface="Roboto"/>
              </a:rPr>
              <a:t>Adding 73,500 dekatherms </a:t>
            </a:r>
            <a:endParaRPr>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Roboto"/>
                <a:ea typeface="Roboto"/>
                <a:cs typeface="Roboto"/>
                <a:sym typeface="Roboto"/>
              </a:rPr>
              <a:t>Expansion sites in CT, RI &amp; MA</a:t>
            </a:r>
            <a:endParaRPr>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Roboto"/>
                <a:ea typeface="Roboto"/>
                <a:cs typeface="Roboto"/>
                <a:sym typeface="Roboto"/>
              </a:rPr>
              <a:t>Currently in pre-filing at FERC PF26-7</a:t>
            </a:r>
            <a:endParaRPr>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Roboto"/>
                <a:ea typeface="Roboto"/>
                <a:cs typeface="Roboto"/>
                <a:sym typeface="Roboto"/>
              </a:rPr>
              <a:t>Fully subscribed; expected in-service 2028.</a:t>
            </a:r>
            <a:endParaRPr>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Roboto"/>
                <a:ea typeface="Roboto"/>
                <a:cs typeface="Roboto"/>
                <a:sym typeface="Roboto"/>
              </a:rPr>
              <a:t>Estimated $300M cost</a:t>
            </a:r>
            <a:endParaRPr>
              <a:solidFill>
                <a:schemeClr val="dk2"/>
              </a:solidFill>
            </a:endParaRPr>
          </a:p>
        </p:txBody>
      </p:sp>
      <p:sp>
        <p:nvSpPr>
          <p:cNvPr id="238" name="Google Shape;238;p27"/>
          <p:cNvSpPr txBox="1"/>
          <p:nvPr/>
        </p:nvSpPr>
        <p:spPr>
          <a:xfrm>
            <a:off x="4729688" y="708225"/>
            <a:ext cx="4086900" cy="286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chemeClr val="dk1"/>
                </a:solidFill>
                <a:latin typeface="Roboto"/>
                <a:ea typeface="Roboto"/>
                <a:cs typeface="Roboto"/>
                <a:sym typeface="Roboto"/>
              </a:rPr>
              <a:t>“Project Beacon”</a:t>
            </a:r>
            <a:r>
              <a:rPr lang="en" sz="1800">
                <a:solidFill>
                  <a:schemeClr val="dk1"/>
                </a:solidFill>
                <a:latin typeface="Roboto"/>
                <a:ea typeface="Roboto"/>
                <a:cs typeface="Roboto"/>
                <a:sym typeface="Roboto"/>
              </a:rPr>
              <a:t>   </a:t>
            </a:r>
            <a:endParaRPr sz="18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Roboto"/>
                <a:ea typeface="Roboto"/>
                <a:cs typeface="Roboto"/>
                <a:sym typeface="Roboto"/>
              </a:rPr>
              <a:t>Currently in Open Season til 7/1. </a:t>
            </a:r>
            <a:endParaRPr>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rPr lang="en">
                <a:solidFill>
                  <a:schemeClr val="dk1"/>
                </a:solidFill>
                <a:latin typeface="Roboto"/>
                <a:ea typeface="Roboto"/>
                <a:cs typeface="Roboto"/>
                <a:sym typeface="Roboto"/>
              </a:rPr>
              <a:t>Offering to “LDCs, power generators, and other parties to manage their portfolio of needs” </a:t>
            </a:r>
            <a:endParaRPr>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Roboto"/>
                <a:ea typeface="Roboto"/>
                <a:cs typeface="Roboto"/>
                <a:sym typeface="Roboto"/>
              </a:rPr>
              <a:t>Also offering “flexible in-region storage “</a:t>
            </a:r>
            <a:endParaRPr>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Roboto"/>
                <a:ea typeface="Roboto"/>
                <a:cs typeface="Roboto"/>
                <a:sym typeface="Roboto"/>
              </a:rPr>
              <a:t>Could bring up to 300 million cubic feet per day </a:t>
            </a:r>
            <a:endParaRPr>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Roboto"/>
                <a:ea typeface="Roboto"/>
                <a:cs typeface="Roboto"/>
                <a:sym typeface="Roboto"/>
              </a:rPr>
              <a:t>Tentative in-service 2030</a:t>
            </a:r>
            <a:endParaRPr>
              <a:solidFill>
                <a:schemeClr val="dk2"/>
              </a:solidFill>
            </a:endParaRPr>
          </a:p>
        </p:txBody>
      </p:sp>
      <p:pic>
        <p:nvPicPr>
          <p:cNvPr id="239" name="Google Shape;239;p27"/>
          <p:cNvPicPr preferRelativeResize="0"/>
          <p:nvPr/>
        </p:nvPicPr>
        <p:blipFill>
          <a:blip r:embed="rId3">
            <a:alphaModFix/>
          </a:blip>
          <a:stretch>
            <a:fillRect/>
          </a:stretch>
        </p:blipFill>
        <p:spPr>
          <a:xfrm>
            <a:off x="5182075" y="2680573"/>
            <a:ext cx="3182150" cy="2388227"/>
          </a:xfrm>
          <a:prstGeom prst="rect">
            <a:avLst/>
          </a:prstGeom>
          <a:noFill/>
          <a:ln>
            <a:noFill/>
          </a:ln>
          <a:effectLst>
            <a:outerShdw blurRad="57150" rotWithShape="0" algn="bl" dir="5400000" dist="19050">
              <a:srgbClr val="000000">
                <a:alpha val="50000"/>
              </a:srgbClr>
            </a:outerShdw>
          </a:effectLst>
        </p:spPr>
      </p:pic>
      <p:sp>
        <p:nvSpPr>
          <p:cNvPr id="240" name="Google Shape;240;p27"/>
          <p:cNvSpPr/>
          <p:nvPr/>
        </p:nvSpPr>
        <p:spPr>
          <a:xfrm>
            <a:off x="7180375" y="4425207"/>
            <a:ext cx="1817700" cy="551100"/>
          </a:xfrm>
          <a:prstGeom prst="rect">
            <a:avLst/>
          </a:prstGeom>
          <a:solidFill>
            <a:srgbClr val="FFFFFF"/>
          </a:solidFill>
          <a:ln>
            <a:noFill/>
          </a:ln>
        </p:spPr>
        <p:txBody>
          <a:bodyPr anchorCtr="0" anchor="ctr" bIns="85450" lIns="85450" spcFirstLastPara="1" rIns="85450" wrap="square" tIns="85450">
            <a:noAutofit/>
          </a:bodyPr>
          <a:lstStyle/>
          <a:p>
            <a:pPr indent="0" lvl="0" marL="0" rtl="0" algn="ctr">
              <a:spcBef>
                <a:spcPts val="0"/>
              </a:spcBef>
              <a:spcAft>
                <a:spcPts val="0"/>
              </a:spcAft>
              <a:buNone/>
            </a:pPr>
            <a:r>
              <a:t/>
            </a:r>
            <a:endParaRPr sz="1309">
              <a:latin typeface="DM Sans"/>
              <a:ea typeface="DM Sans"/>
              <a:cs typeface="DM Sans"/>
              <a:sym typeface="DM Sans"/>
            </a:endParaRPr>
          </a:p>
        </p:txBody>
      </p:sp>
      <p:pic>
        <p:nvPicPr>
          <p:cNvPr id="241" name="Google Shape;241;p27" title="BEATlogo.jpg"/>
          <p:cNvPicPr preferRelativeResize="0"/>
          <p:nvPr/>
        </p:nvPicPr>
        <p:blipFill>
          <a:blip r:embed="rId4">
            <a:alphaModFix/>
          </a:blip>
          <a:stretch>
            <a:fillRect/>
          </a:stretch>
        </p:blipFill>
        <p:spPr>
          <a:xfrm>
            <a:off x="6248375" y="4387082"/>
            <a:ext cx="839741" cy="595799"/>
          </a:xfrm>
          <a:prstGeom prst="rect">
            <a:avLst/>
          </a:prstGeom>
          <a:noFill/>
          <a:ln>
            <a:noFill/>
          </a:ln>
        </p:spPr>
      </p:pic>
      <p:pic>
        <p:nvPicPr>
          <p:cNvPr descr="PLAN-logo_6-15 by150.jpg" id="242" name="Google Shape;242;p27"/>
          <p:cNvPicPr preferRelativeResize="0"/>
          <p:nvPr/>
        </p:nvPicPr>
        <p:blipFill>
          <a:blip r:embed="rId5">
            <a:alphaModFix/>
          </a:blip>
          <a:stretch>
            <a:fillRect/>
          </a:stretch>
        </p:blipFill>
        <p:spPr>
          <a:xfrm>
            <a:off x="7207124" y="4444249"/>
            <a:ext cx="1746989" cy="522010"/>
          </a:xfrm>
          <a:prstGeom prst="rect">
            <a:avLst/>
          </a:prstGeom>
          <a:noFill/>
          <a:ln>
            <a:noFill/>
          </a:ln>
        </p:spPr>
      </p:pic>
      <p:sp>
        <p:nvSpPr>
          <p:cNvPr id="243" name="Google Shape;243;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44" name="Google Shape;244;p27" title="image.png"/>
          <p:cNvPicPr preferRelativeResize="0"/>
          <p:nvPr/>
        </p:nvPicPr>
        <p:blipFill rotWithShape="1">
          <a:blip r:embed="rId6">
            <a:alphaModFix/>
          </a:blip>
          <a:srcRect b="13900" l="13592" r="8829" t="3216"/>
          <a:stretch/>
        </p:blipFill>
        <p:spPr>
          <a:xfrm>
            <a:off x="705575" y="2362925"/>
            <a:ext cx="3182150" cy="2693899"/>
          </a:xfrm>
          <a:prstGeom prst="rect">
            <a:avLst/>
          </a:prstGeom>
          <a:noFill/>
          <a:ln>
            <a:noFill/>
          </a:ln>
          <a:effectLst>
            <a:outerShdw blurRad="57150" rotWithShape="0" algn="bl" dir="5400000" dist="19050">
              <a:srgbClr val="000000">
                <a:alpha val="50000"/>
              </a:srgbClr>
            </a:outerShdw>
          </a:effectLst>
        </p:spPr>
      </p:pic>
      <p:cxnSp>
        <p:nvCxnSpPr>
          <p:cNvPr id="245" name="Google Shape;245;p27"/>
          <p:cNvCxnSpPr/>
          <p:nvPr/>
        </p:nvCxnSpPr>
        <p:spPr>
          <a:xfrm rot="10800000">
            <a:off x="121750" y="0"/>
            <a:ext cx="0" cy="5143500"/>
          </a:xfrm>
          <a:prstGeom prst="straightConnector1">
            <a:avLst/>
          </a:prstGeom>
          <a:noFill/>
          <a:ln cap="flat" cmpd="sng" w="228600">
            <a:solidFill>
              <a:srgbClr val="C2EBB3"/>
            </a:solidFill>
            <a:prstDash val="solid"/>
            <a:round/>
            <a:headEnd len="med" w="med" type="none"/>
            <a:tailEnd len="med" w="med"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28"/>
          <p:cNvSpPr/>
          <p:nvPr/>
        </p:nvSpPr>
        <p:spPr>
          <a:xfrm>
            <a:off x="12150" y="12150"/>
            <a:ext cx="9144000" cy="5143500"/>
          </a:xfrm>
          <a:prstGeom prst="rect">
            <a:avLst/>
          </a:prstGeom>
          <a:solidFill>
            <a:srgbClr val="E6F4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1" name="Google Shape;251;p28"/>
          <p:cNvSpPr/>
          <p:nvPr/>
        </p:nvSpPr>
        <p:spPr>
          <a:xfrm>
            <a:off x="7180375" y="4425207"/>
            <a:ext cx="1817700" cy="551100"/>
          </a:xfrm>
          <a:prstGeom prst="rect">
            <a:avLst/>
          </a:prstGeom>
          <a:solidFill>
            <a:srgbClr val="FFFFFF"/>
          </a:solidFill>
          <a:ln>
            <a:noFill/>
          </a:ln>
        </p:spPr>
        <p:txBody>
          <a:bodyPr anchorCtr="0" anchor="ctr" bIns="85450" lIns="85450" spcFirstLastPara="1" rIns="85450" wrap="square" tIns="85450">
            <a:noAutofit/>
          </a:bodyPr>
          <a:lstStyle/>
          <a:p>
            <a:pPr indent="0" lvl="0" marL="0" rtl="0" algn="ctr">
              <a:spcBef>
                <a:spcPts val="0"/>
              </a:spcBef>
              <a:spcAft>
                <a:spcPts val="0"/>
              </a:spcAft>
              <a:buNone/>
            </a:pPr>
            <a:r>
              <a:t/>
            </a:r>
            <a:endParaRPr sz="1309">
              <a:latin typeface="DM Sans"/>
              <a:ea typeface="DM Sans"/>
              <a:cs typeface="DM Sans"/>
              <a:sym typeface="DM Sans"/>
            </a:endParaRPr>
          </a:p>
        </p:txBody>
      </p:sp>
      <p:pic>
        <p:nvPicPr>
          <p:cNvPr id="252" name="Google Shape;252;p28" title="BEATlogo.jpg"/>
          <p:cNvPicPr preferRelativeResize="0"/>
          <p:nvPr/>
        </p:nvPicPr>
        <p:blipFill>
          <a:blip r:embed="rId3">
            <a:alphaModFix/>
          </a:blip>
          <a:stretch>
            <a:fillRect/>
          </a:stretch>
        </p:blipFill>
        <p:spPr>
          <a:xfrm>
            <a:off x="6248375" y="4387082"/>
            <a:ext cx="839741" cy="595799"/>
          </a:xfrm>
          <a:prstGeom prst="rect">
            <a:avLst/>
          </a:prstGeom>
          <a:noFill/>
          <a:ln>
            <a:noFill/>
          </a:ln>
        </p:spPr>
      </p:pic>
      <p:pic>
        <p:nvPicPr>
          <p:cNvPr descr="PLAN-logo_6-15 by150.jpg" id="253" name="Google Shape;253;p28"/>
          <p:cNvPicPr preferRelativeResize="0"/>
          <p:nvPr/>
        </p:nvPicPr>
        <p:blipFill>
          <a:blip r:embed="rId4">
            <a:alphaModFix/>
          </a:blip>
          <a:stretch>
            <a:fillRect/>
          </a:stretch>
        </p:blipFill>
        <p:spPr>
          <a:xfrm>
            <a:off x="7207124" y="4444249"/>
            <a:ext cx="1746989" cy="522010"/>
          </a:xfrm>
          <a:prstGeom prst="rect">
            <a:avLst/>
          </a:prstGeom>
          <a:noFill/>
          <a:ln>
            <a:noFill/>
          </a:ln>
        </p:spPr>
      </p:pic>
      <p:sp>
        <p:nvSpPr>
          <p:cNvPr id="254" name="Google Shape;254;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55" name="Google Shape;255;p28"/>
          <p:cNvPicPr preferRelativeResize="0"/>
          <p:nvPr/>
        </p:nvPicPr>
        <p:blipFill>
          <a:blip r:embed="rId5">
            <a:alphaModFix/>
          </a:blip>
          <a:stretch>
            <a:fillRect/>
          </a:stretch>
        </p:blipFill>
        <p:spPr>
          <a:xfrm>
            <a:off x="4508001" y="218151"/>
            <a:ext cx="2867913" cy="1144090"/>
          </a:xfrm>
          <a:prstGeom prst="rect">
            <a:avLst/>
          </a:prstGeom>
          <a:solidFill>
            <a:srgbClr val="E6F4F7"/>
          </a:solidFill>
          <a:ln>
            <a:noFill/>
          </a:ln>
          <a:effectLst>
            <a:outerShdw blurRad="57150" rotWithShape="0" algn="bl" dir="5400000" dist="19050">
              <a:srgbClr val="000000">
                <a:alpha val="50000"/>
              </a:srgbClr>
            </a:outerShdw>
          </a:effectLst>
        </p:spPr>
      </p:pic>
      <p:pic>
        <p:nvPicPr>
          <p:cNvPr id="256" name="Google Shape;256;p28"/>
          <p:cNvPicPr preferRelativeResize="0"/>
          <p:nvPr/>
        </p:nvPicPr>
        <p:blipFill>
          <a:blip r:embed="rId6">
            <a:alphaModFix/>
          </a:blip>
          <a:stretch>
            <a:fillRect/>
          </a:stretch>
        </p:blipFill>
        <p:spPr>
          <a:xfrm>
            <a:off x="5256399" y="903025"/>
            <a:ext cx="3697725" cy="1238150"/>
          </a:xfrm>
          <a:prstGeom prst="rect">
            <a:avLst/>
          </a:prstGeom>
          <a:noFill/>
          <a:ln>
            <a:noFill/>
          </a:ln>
          <a:effectLst>
            <a:outerShdw blurRad="57150" rotWithShape="0" algn="bl" dir="5400000" dist="19050">
              <a:srgbClr val="000000">
                <a:alpha val="50000"/>
              </a:srgbClr>
            </a:outerShdw>
          </a:effectLst>
        </p:spPr>
      </p:pic>
      <p:pic>
        <p:nvPicPr>
          <p:cNvPr id="257" name="Google Shape;257;p28"/>
          <p:cNvPicPr preferRelativeResize="0"/>
          <p:nvPr/>
        </p:nvPicPr>
        <p:blipFill>
          <a:blip r:embed="rId7">
            <a:alphaModFix/>
          </a:blip>
          <a:stretch>
            <a:fillRect/>
          </a:stretch>
        </p:blipFill>
        <p:spPr>
          <a:xfrm>
            <a:off x="4826750" y="2070950"/>
            <a:ext cx="2867925" cy="2265859"/>
          </a:xfrm>
          <a:prstGeom prst="rect">
            <a:avLst/>
          </a:prstGeom>
          <a:solidFill>
            <a:srgbClr val="E6F4F7"/>
          </a:solidFill>
          <a:ln>
            <a:noFill/>
          </a:ln>
          <a:effectLst>
            <a:outerShdw blurRad="57150" rotWithShape="0" algn="bl" dir="5400000" dist="19050">
              <a:srgbClr val="000000">
                <a:alpha val="50000"/>
              </a:srgbClr>
            </a:outerShdw>
          </a:effectLst>
        </p:spPr>
      </p:pic>
      <p:sp>
        <p:nvSpPr>
          <p:cNvPr id="258" name="Google Shape;258;p28"/>
          <p:cNvSpPr txBox="1"/>
          <p:nvPr/>
        </p:nvSpPr>
        <p:spPr>
          <a:xfrm>
            <a:off x="325631" y="218150"/>
            <a:ext cx="4431300" cy="4748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800">
                <a:solidFill>
                  <a:schemeClr val="dk1"/>
                </a:solidFill>
                <a:latin typeface="Roboto"/>
                <a:ea typeface="Roboto"/>
                <a:cs typeface="Roboto"/>
                <a:sym typeface="Roboto"/>
              </a:rPr>
              <a:t>KINDER MORGAN (TGP)</a:t>
            </a:r>
            <a:br>
              <a:rPr b="1" lang="en" sz="900">
                <a:solidFill>
                  <a:schemeClr val="dk1"/>
                </a:solidFill>
                <a:latin typeface="Roboto"/>
                <a:ea typeface="Roboto"/>
                <a:cs typeface="Roboto"/>
                <a:sym typeface="Roboto"/>
              </a:rPr>
            </a:br>
            <a:r>
              <a:rPr b="1" lang="en" sz="1550">
                <a:solidFill>
                  <a:schemeClr val="dk1"/>
                </a:solidFill>
                <a:latin typeface="Roboto"/>
                <a:ea typeface="Roboto"/>
                <a:cs typeface="Roboto"/>
                <a:sym typeface="Roboto"/>
              </a:rPr>
              <a:t>•</a:t>
            </a:r>
            <a:r>
              <a:rPr lang="en" sz="1550">
                <a:solidFill>
                  <a:schemeClr val="dk1"/>
                </a:solidFill>
                <a:latin typeface="Roboto"/>
                <a:ea typeface="Roboto"/>
                <a:cs typeface="Roboto"/>
                <a:sym typeface="Roboto"/>
              </a:rPr>
              <a:t> “</a:t>
            </a:r>
            <a:r>
              <a:rPr lang="en" sz="1550">
                <a:solidFill>
                  <a:schemeClr val="dk1"/>
                </a:solidFill>
                <a:latin typeface="Roboto"/>
                <a:ea typeface="Roboto"/>
                <a:cs typeface="Roboto"/>
                <a:sym typeface="Roboto"/>
              </a:rPr>
              <a:t>Kinder Morgan is doubling down on </a:t>
            </a:r>
            <a:br>
              <a:rPr lang="en" sz="1550">
                <a:solidFill>
                  <a:schemeClr val="dk1"/>
                </a:solidFill>
                <a:latin typeface="Roboto"/>
                <a:ea typeface="Roboto"/>
                <a:cs typeface="Roboto"/>
                <a:sym typeface="Roboto"/>
              </a:rPr>
            </a:br>
            <a:r>
              <a:rPr lang="en" sz="1550">
                <a:solidFill>
                  <a:schemeClr val="dk1"/>
                </a:solidFill>
                <a:latin typeface="Roboto"/>
                <a:ea typeface="Roboto"/>
                <a:cs typeface="Roboto"/>
                <a:sym typeface="Roboto"/>
              </a:rPr>
              <a:t>traditional pipeline infrastructure for LNG </a:t>
            </a:r>
            <a:br>
              <a:rPr lang="en" sz="1550">
                <a:solidFill>
                  <a:schemeClr val="dk1"/>
                </a:solidFill>
                <a:latin typeface="Roboto"/>
                <a:ea typeface="Roboto"/>
                <a:cs typeface="Roboto"/>
                <a:sym typeface="Roboto"/>
              </a:rPr>
            </a:br>
            <a:r>
              <a:rPr lang="en" sz="1550">
                <a:solidFill>
                  <a:schemeClr val="dk1"/>
                </a:solidFill>
                <a:latin typeface="Roboto"/>
                <a:ea typeface="Roboto"/>
                <a:cs typeface="Roboto"/>
                <a:sym typeface="Roboto"/>
              </a:rPr>
              <a:t>exports and power generation, while Williams is pushing further down the value chain into power generation itself to capitalize on the data center power demand boom.”</a:t>
            </a:r>
            <a:endParaRPr sz="6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6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b="1" lang="en" sz="1550">
                <a:solidFill>
                  <a:schemeClr val="dk1"/>
                </a:solidFill>
                <a:latin typeface="Roboto"/>
                <a:ea typeface="Roboto"/>
                <a:cs typeface="Roboto"/>
                <a:sym typeface="Roboto"/>
              </a:rPr>
              <a:t>•</a:t>
            </a:r>
            <a:r>
              <a:rPr lang="en" sz="1550">
                <a:solidFill>
                  <a:schemeClr val="dk1"/>
                </a:solidFill>
                <a:latin typeface="Roboto"/>
                <a:ea typeface="Roboto"/>
                <a:cs typeface="Roboto"/>
                <a:sym typeface="Roboto"/>
              </a:rPr>
              <a:t> </a:t>
            </a:r>
            <a:r>
              <a:rPr lang="en" sz="1550">
                <a:solidFill>
                  <a:schemeClr val="dk1"/>
                </a:solidFill>
                <a:latin typeface="Roboto"/>
                <a:ea typeface="Roboto"/>
                <a:cs typeface="Roboto"/>
                <a:sym typeface="Roboto"/>
              </a:rPr>
              <a:t>positioned to benefit from surging natural gas demand driven by AI data center and LNG export growth.</a:t>
            </a:r>
            <a:endParaRPr sz="6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br>
              <a:rPr b="1" lang="en" sz="600">
                <a:solidFill>
                  <a:schemeClr val="dk1"/>
                </a:solidFill>
                <a:latin typeface="Roboto"/>
                <a:ea typeface="Roboto"/>
                <a:cs typeface="Roboto"/>
                <a:sym typeface="Roboto"/>
              </a:rPr>
            </a:br>
            <a:r>
              <a:rPr lang="en" sz="1550">
                <a:solidFill>
                  <a:schemeClr val="dk1"/>
                </a:solidFill>
                <a:latin typeface="Roboto"/>
                <a:ea typeface="Roboto"/>
                <a:cs typeface="Roboto"/>
                <a:sym typeface="Roboto"/>
              </a:rPr>
              <a:t>•</a:t>
            </a:r>
            <a:r>
              <a:rPr b="1" lang="en" sz="1550">
                <a:solidFill>
                  <a:schemeClr val="dk1"/>
                </a:solidFill>
                <a:latin typeface="Roboto"/>
                <a:ea typeface="Roboto"/>
                <a:cs typeface="Roboto"/>
                <a:sym typeface="Roboto"/>
              </a:rPr>
              <a:t> </a:t>
            </a:r>
            <a:r>
              <a:rPr lang="en" sz="1550">
                <a:solidFill>
                  <a:srgbClr val="0A0A0A"/>
                </a:solidFill>
                <a:latin typeface="Roboto"/>
                <a:ea typeface="Roboto"/>
                <a:cs typeface="Roboto"/>
                <a:sym typeface="Roboto"/>
              </a:rPr>
              <a:t>anticipates long-term growth, citing projections of 13%–15% compound annual growth in electricity demand from data centers through 2030.</a:t>
            </a:r>
            <a:endParaRPr sz="600">
              <a:solidFill>
                <a:srgbClr val="0A0A0A"/>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br>
              <a:rPr b="1" lang="en" sz="600">
                <a:solidFill>
                  <a:schemeClr val="dk1"/>
                </a:solidFill>
                <a:latin typeface="Roboto"/>
                <a:ea typeface="Roboto"/>
                <a:cs typeface="Roboto"/>
                <a:sym typeface="Roboto"/>
              </a:rPr>
            </a:br>
            <a:r>
              <a:rPr lang="en" sz="1550">
                <a:solidFill>
                  <a:schemeClr val="dk1"/>
                </a:solidFill>
                <a:latin typeface="Roboto"/>
                <a:ea typeface="Roboto"/>
                <a:cs typeface="Roboto"/>
                <a:sym typeface="Roboto"/>
              </a:rPr>
              <a:t>•</a:t>
            </a:r>
            <a:r>
              <a:rPr b="1" lang="en" sz="1550">
                <a:solidFill>
                  <a:schemeClr val="dk1"/>
                </a:solidFill>
                <a:latin typeface="Roboto"/>
                <a:ea typeface="Roboto"/>
                <a:cs typeface="Roboto"/>
                <a:sym typeface="Roboto"/>
              </a:rPr>
              <a:t> </a:t>
            </a:r>
            <a:r>
              <a:rPr lang="en" sz="1550">
                <a:solidFill>
                  <a:schemeClr val="dk1"/>
                </a:solidFill>
                <a:latin typeface="Roboto"/>
                <a:ea typeface="Roboto"/>
                <a:cs typeface="Roboto"/>
                <a:sym typeface="Roboto"/>
              </a:rPr>
              <a:t>projected gas use jumping by 30%± by 2030 because of data centers.</a:t>
            </a:r>
            <a:endParaRPr sz="155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13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13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1300">
              <a:solidFill>
                <a:schemeClr val="dk1"/>
              </a:solidFill>
              <a:latin typeface="Roboto"/>
              <a:ea typeface="Roboto"/>
              <a:cs typeface="Roboto"/>
              <a:sym typeface="Roboto"/>
            </a:endParaRPr>
          </a:p>
        </p:txBody>
      </p:sp>
      <p:cxnSp>
        <p:nvCxnSpPr>
          <p:cNvPr id="259" name="Google Shape;259;p28"/>
          <p:cNvCxnSpPr/>
          <p:nvPr/>
        </p:nvCxnSpPr>
        <p:spPr>
          <a:xfrm rot="10800000">
            <a:off x="121750" y="0"/>
            <a:ext cx="0" cy="5143500"/>
          </a:xfrm>
          <a:prstGeom prst="straightConnector1">
            <a:avLst/>
          </a:prstGeom>
          <a:noFill/>
          <a:ln cap="flat" cmpd="sng" w="228600">
            <a:solidFill>
              <a:srgbClr val="C2EBB3"/>
            </a:solidFill>
            <a:prstDash val="solid"/>
            <a:round/>
            <a:headEnd len="med" w="med" type="none"/>
            <a:tailEnd len="med" w="med"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29"/>
          <p:cNvSpPr/>
          <p:nvPr/>
        </p:nvSpPr>
        <p:spPr>
          <a:xfrm>
            <a:off x="12150" y="12150"/>
            <a:ext cx="9144000" cy="5143500"/>
          </a:xfrm>
          <a:prstGeom prst="rect">
            <a:avLst/>
          </a:prstGeom>
          <a:solidFill>
            <a:srgbClr val="E6F4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5" name="Google Shape;265;p29"/>
          <p:cNvSpPr txBox="1"/>
          <p:nvPr/>
        </p:nvSpPr>
        <p:spPr>
          <a:xfrm>
            <a:off x="337750" y="323850"/>
            <a:ext cx="4815600" cy="40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800">
                <a:solidFill>
                  <a:schemeClr val="dk1"/>
                </a:solidFill>
                <a:latin typeface="Roboto"/>
                <a:ea typeface="Roboto"/>
                <a:cs typeface="Roboto"/>
                <a:sym typeface="Roboto"/>
              </a:rPr>
              <a:t>O</a:t>
            </a:r>
            <a:r>
              <a:rPr b="1" lang="en" sz="1800">
                <a:solidFill>
                  <a:schemeClr val="dk1"/>
                </a:solidFill>
                <a:latin typeface="Roboto"/>
                <a:ea typeface="Roboto"/>
                <a:cs typeface="Roboto"/>
                <a:sym typeface="Roboto"/>
              </a:rPr>
              <a:t>THER GAS EXPANSION?</a:t>
            </a:r>
            <a:br>
              <a:rPr lang="en" sz="1800">
                <a:solidFill>
                  <a:schemeClr val="dk1"/>
                </a:solidFill>
                <a:latin typeface="Roboto"/>
                <a:ea typeface="Roboto"/>
                <a:cs typeface="Roboto"/>
                <a:sym typeface="Roboto"/>
              </a:rPr>
            </a:br>
            <a:br>
              <a:rPr lang="en" sz="1800">
                <a:solidFill>
                  <a:schemeClr val="dk1"/>
                </a:solidFill>
                <a:latin typeface="Roboto"/>
                <a:ea typeface="Roboto"/>
                <a:cs typeface="Roboto"/>
                <a:sym typeface="Roboto"/>
              </a:rPr>
            </a:br>
            <a:endParaRPr b="1" sz="1800">
              <a:solidFill>
                <a:schemeClr val="dk1"/>
              </a:solidFill>
              <a:latin typeface="Roboto"/>
              <a:ea typeface="Roboto"/>
              <a:cs typeface="Roboto"/>
              <a:sym typeface="Roboto"/>
            </a:endParaRPr>
          </a:p>
        </p:txBody>
      </p:sp>
      <p:pic>
        <p:nvPicPr>
          <p:cNvPr id="266" name="Google Shape;266;p29"/>
          <p:cNvPicPr preferRelativeResize="0"/>
          <p:nvPr/>
        </p:nvPicPr>
        <p:blipFill>
          <a:blip r:embed="rId3">
            <a:alphaModFix/>
          </a:blip>
          <a:stretch>
            <a:fillRect/>
          </a:stretch>
        </p:blipFill>
        <p:spPr>
          <a:xfrm>
            <a:off x="4983308" y="323850"/>
            <a:ext cx="4079867" cy="4495800"/>
          </a:xfrm>
          <a:prstGeom prst="rect">
            <a:avLst/>
          </a:prstGeom>
          <a:noFill/>
          <a:ln>
            <a:noFill/>
          </a:ln>
        </p:spPr>
      </p:pic>
      <p:pic>
        <p:nvPicPr>
          <p:cNvPr id="267" name="Google Shape;267;p29"/>
          <p:cNvPicPr preferRelativeResize="0"/>
          <p:nvPr/>
        </p:nvPicPr>
        <p:blipFill>
          <a:blip r:embed="rId4">
            <a:alphaModFix/>
          </a:blip>
          <a:stretch>
            <a:fillRect/>
          </a:stretch>
        </p:blipFill>
        <p:spPr>
          <a:xfrm>
            <a:off x="322250" y="795380"/>
            <a:ext cx="2844540" cy="1902274"/>
          </a:xfrm>
          <a:prstGeom prst="rect">
            <a:avLst/>
          </a:prstGeom>
          <a:noFill/>
          <a:ln>
            <a:noFill/>
          </a:ln>
        </p:spPr>
      </p:pic>
      <p:pic>
        <p:nvPicPr>
          <p:cNvPr id="268" name="Google Shape;268;p29"/>
          <p:cNvPicPr preferRelativeResize="0"/>
          <p:nvPr/>
        </p:nvPicPr>
        <p:blipFill rotWithShape="1">
          <a:blip r:embed="rId5">
            <a:alphaModFix/>
          </a:blip>
          <a:srcRect b="10186" l="18121" r="12022" t="29754"/>
          <a:stretch/>
        </p:blipFill>
        <p:spPr>
          <a:xfrm>
            <a:off x="423325" y="2787425"/>
            <a:ext cx="3809998" cy="2068624"/>
          </a:xfrm>
          <a:prstGeom prst="rect">
            <a:avLst/>
          </a:prstGeom>
          <a:noFill/>
          <a:ln>
            <a:noFill/>
          </a:ln>
        </p:spPr>
      </p:pic>
      <p:pic>
        <p:nvPicPr>
          <p:cNvPr id="269" name="Google Shape;269;p29"/>
          <p:cNvPicPr preferRelativeResize="0"/>
          <p:nvPr/>
        </p:nvPicPr>
        <p:blipFill>
          <a:blip r:embed="rId6">
            <a:alphaModFix/>
          </a:blip>
          <a:stretch>
            <a:fillRect/>
          </a:stretch>
        </p:blipFill>
        <p:spPr>
          <a:xfrm>
            <a:off x="3270400" y="3044098"/>
            <a:ext cx="2063500" cy="1677600"/>
          </a:xfrm>
          <a:prstGeom prst="rect">
            <a:avLst/>
          </a:prstGeom>
          <a:noFill/>
          <a:ln cap="flat" cmpd="sng" w="19050">
            <a:solidFill>
              <a:srgbClr val="E6F4F7"/>
            </a:solidFill>
            <a:prstDash val="solid"/>
            <a:round/>
            <a:headEnd len="sm" w="sm" type="none"/>
            <a:tailEnd len="sm" w="sm" type="none"/>
          </a:ln>
          <a:effectLst>
            <a:outerShdw blurRad="57150" rotWithShape="0" algn="bl" dir="5400000" dist="19050">
              <a:srgbClr val="000000">
                <a:alpha val="50000"/>
              </a:srgbClr>
            </a:outerShdw>
          </a:effectLst>
        </p:spPr>
      </p:pic>
      <p:pic>
        <p:nvPicPr>
          <p:cNvPr id="270" name="Google Shape;270;p29"/>
          <p:cNvPicPr preferRelativeResize="0"/>
          <p:nvPr/>
        </p:nvPicPr>
        <p:blipFill>
          <a:blip r:embed="rId7">
            <a:alphaModFix/>
          </a:blip>
          <a:stretch>
            <a:fillRect/>
          </a:stretch>
        </p:blipFill>
        <p:spPr>
          <a:xfrm>
            <a:off x="2944292" y="921275"/>
            <a:ext cx="2832824" cy="1677600"/>
          </a:xfrm>
          <a:prstGeom prst="rect">
            <a:avLst/>
          </a:prstGeom>
          <a:noFill/>
          <a:ln cap="flat" cmpd="sng" w="19050">
            <a:solidFill>
              <a:srgbClr val="E6F4F7"/>
            </a:solidFill>
            <a:prstDash val="solid"/>
            <a:round/>
            <a:headEnd len="sm" w="sm" type="none"/>
            <a:tailEnd len="sm" w="sm" type="none"/>
          </a:ln>
          <a:effectLst>
            <a:outerShdw blurRad="57150" rotWithShape="0" algn="bl" dir="5400000" dist="19050">
              <a:srgbClr val="000000">
                <a:alpha val="50000"/>
              </a:srgbClr>
            </a:outerShdw>
          </a:effectLst>
        </p:spPr>
      </p:pic>
      <p:sp>
        <p:nvSpPr>
          <p:cNvPr id="271" name="Google Shape;271;p29"/>
          <p:cNvSpPr/>
          <p:nvPr/>
        </p:nvSpPr>
        <p:spPr>
          <a:xfrm>
            <a:off x="7180375" y="4425207"/>
            <a:ext cx="1817700" cy="551100"/>
          </a:xfrm>
          <a:prstGeom prst="rect">
            <a:avLst/>
          </a:prstGeom>
          <a:solidFill>
            <a:srgbClr val="FFFFFF"/>
          </a:solidFill>
          <a:ln>
            <a:noFill/>
          </a:ln>
        </p:spPr>
        <p:txBody>
          <a:bodyPr anchorCtr="0" anchor="ctr" bIns="85450" lIns="85450" spcFirstLastPara="1" rIns="85450" wrap="square" tIns="85450">
            <a:noAutofit/>
          </a:bodyPr>
          <a:lstStyle/>
          <a:p>
            <a:pPr indent="0" lvl="0" marL="0" rtl="0" algn="ctr">
              <a:spcBef>
                <a:spcPts val="0"/>
              </a:spcBef>
              <a:spcAft>
                <a:spcPts val="0"/>
              </a:spcAft>
              <a:buNone/>
            </a:pPr>
            <a:r>
              <a:t/>
            </a:r>
            <a:endParaRPr sz="1309">
              <a:latin typeface="DM Sans"/>
              <a:ea typeface="DM Sans"/>
              <a:cs typeface="DM Sans"/>
              <a:sym typeface="DM Sans"/>
            </a:endParaRPr>
          </a:p>
        </p:txBody>
      </p:sp>
      <p:pic>
        <p:nvPicPr>
          <p:cNvPr id="272" name="Google Shape;272;p29" title="BEATlogo.jpg"/>
          <p:cNvPicPr preferRelativeResize="0"/>
          <p:nvPr/>
        </p:nvPicPr>
        <p:blipFill>
          <a:blip r:embed="rId8">
            <a:alphaModFix/>
          </a:blip>
          <a:stretch>
            <a:fillRect/>
          </a:stretch>
        </p:blipFill>
        <p:spPr>
          <a:xfrm>
            <a:off x="6248375" y="4387082"/>
            <a:ext cx="839741" cy="595799"/>
          </a:xfrm>
          <a:prstGeom prst="rect">
            <a:avLst/>
          </a:prstGeom>
          <a:noFill/>
          <a:ln>
            <a:noFill/>
          </a:ln>
        </p:spPr>
      </p:pic>
      <p:pic>
        <p:nvPicPr>
          <p:cNvPr descr="PLAN-logo_6-15 by150.jpg" id="273" name="Google Shape;273;p29"/>
          <p:cNvPicPr preferRelativeResize="0"/>
          <p:nvPr/>
        </p:nvPicPr>
        <p:blipFill>
          <a:blip r:embed="rId9">
            <a:alphaModFix/>
          </a:blip>
          <a:stretch>
            <a:fillRect/>
          </a:stretch>
        </p:blipFill>
        <p:spPr>
          <a:xfrm>
            <a:off x="7207124" y="4444249"/>
            <a:ext cx="1746989" cy="522010"/>
          </a:xfrm>
          <a:prstGeom prst="rect">
            <a:avLst/>
          </a:prstGeom>
          <a:noFill/>
          <a:ln>
            <a:noFill/>
          </a:ln>
        </p:spPr>
      </p:pic>
      <p:sp>
        <p:nvSpPr>
          <p:cNvPr id="274" name="Google Shape;274;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275" name="Google Shape;275;p29"/>
          <p:cNvCxnSpPr/>
          <p:nvPr/>
        </p:nvCxnSpPr>
        <p:spPr>
          <a:xfrm rot="10800000">
            <a:off x="121750" y="0"/>
            <a:ext cx="0" cy="5143500"/>
          </a:xfrm>
          <a:prstGeom prst="straightConnector1">
            <a:avLst/>
          </a:prstGeom>
          <a:noFill/>
          <a:ln cap="flat" cmpd="sng" w="228600">
            <a:solidFill>
              <a:srgbClr val="C2EBB3"/>
            </a:solidFill>
            <a:prstDash val="solid"/>
            <a:round/>
            <a:headEnd len="med" w="med" type="none"/>
            <a:tailEnd len="med" w="med"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30"/>
          <p:cNvSpPr/>
          <p:nvPr/>
        </p:nvSpPr>
        <p:spPr>
          <a:xfrm>
            <a:off x="12150" y="12150"/>
            <a:ext cx="9144000" cy="5143500"/>
          </a:xfrm>
          <a:prstGeom prst="rect">
            <a:avLst/>
          </a:prstGeom>
          <a:solidFill>
            <a:srgbClr val="E6F4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1" name="Google Shape;281;p30"/>
          <p:cNvSpPr txBox="1"/>
          <p:nvPr/>
        </p:nvSpPr>
        <p:spPr>
          <a:xfrm>
            <a:off x="443825" y="360475"/>
            <a:ext cx="8383200" cy="4495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800">
                <a:solidFill>
                  <a:schemeClr val="dk1"/>
                </a:solidFill>
                <a:latin typeface="Roboto"/>
                <a:ea typeface="Roboto"/>
                <a:cs typeface="Roboto"/>
                <a:sym typeface="Roboto"/>
              </a:rPr>
              <a:t>EXPEDITED PERMITTING</a:t>
            </a:r>
            <a:br>
              <a:rPr lang="en" sz="1800">
                <a:solidFill>
                  <a:schemeClr val="dk1"/>
                </a:solidFill>
                <a:latin typeface="Roboto"/>
                <a:ea typeface="Roboto"/>
                <a:cs typeface="Roboto"/>
                <a:sym typeface="Roboto"/>
              </a:rPr>
            </a:br>
            <a:br>
              <a:rPr lang="en" sz="1800">
                <a:solidFill>
                  <a:schemeClr val="dk1"/>
                </a:solidFill>
                <a:latin typeface="Roboto"/>
                <a:ea typeface="Roboto"/>
                <a:cs typeface="Roboto"/>
                <a:sym typeface="Roboto"/>
              </a:rPr>
            </a:br>
            <a:endParaRPr sz="1100">
              <a:solidFill>
                <a:schemeClr val="dk1"/>
              </a:solidFill>
            </a:endParaRPr>
          </a:p>
        </p:txBody>
      </p:sp>
      <p:pic>
        <p:nvPicPr>
          <p:cNvPr id="282" name="Google Shape;282;p30"/>
          <p:cNvPicPr preferRelativeResize="0"/>
          <p:nvPr/>
        </p:nvPicPr>
        <p:blipFill>
          <a:blip r:embed="rId3">
            <a:alphaModFix/>
          </a:blip>
          <a:stretch>
            <a:fillRect/>
          </a:stretch>
        </p:blipFill>
        <p:spPr>
          <a:xfrm>
            <a:off x="4002900" y="246925"/>
            <a:ext cx="4951149" cy="3226150"/>
          </a:xfrm>
          <a:prstGeom prst="rect">
            <a:avLst/>
          </a:prstGeom>
          <a:no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pic>
        <p:nvPicPr>
          <p:cNvPr id="283" name="Google Shape;283;p30"/>
          <p:cNvPicPr preferRelativeResize="0"/>
          <p:nvPr/>
        </p:nvPicPr>
        <p:blipFill>
          <a:blip r:embed="rId4">
            <a:alphaModFix/>
          </a:blip>
          <a:stretch>
            <a:fillRect/>
          </a:stretch>
        </p:blipFill>
        <p:spPr>
          <a:xfrm>
            <a:off x="700000" y="877864"/>
            <a:ext cx="2992226" cy="1113474"/>
          </a:xfrm>
          <a:prstGeom prst="rect">
            <a:avLst/>
          </a:prstGeom>
          <a:noFill/>
          <a:ln>
            <a:noFill/>
          </a:ln>
        </p:spPr>
      </p:pic>
      <p:pic>
        <p:nvPicPr>
          <p:cNvPr id="284" name="Google Shape;284;p30"/>
          <p:cNvPicPr preferRelativeResize="0"/>
          <p:nvPr/>
        </p:nvPicPr>
        <p:blipFill>
          <a:blip r:embed="rId5">
            <a:alphaModFix/>
          </a:blip>
          <a:stretch>
            <a:fillRect/>
          </a:stretch>
        </p:blipFill>
        <p:spPr>
          <a:xfrm>
            <a:off x="6166024" y="3036600"/>
            <a:ext cx="2660999" cy="1726400"/>
          </a:xfrm>
          <a:prstGeom prst="rect">
            <a:avLst/>
          </a:prstGeom>
          <a:noFill/>
          <a:ln cap="flat" cmpd="sng" w="5900">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sp>
        <p:nvSpPr>
          <p:cNvPr id="285" name="Google Shape;285;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86" name="Google Shape;286;p30"/>
          <p:cNvPicPr preferRelativeResize="0"/>
          <p:nvPr/>
        </p:nvPicPr>
        <p:blipFill rotWithShape="1">
          <a:blip r:embed="rId6">
            <a:alphaModFix/>
          </a:blip>
          <a:srcRect b="0" l="0" r="0" t="1497"/>
          <a:stretch/>
        </p:blipFill>
        <p:spPr>
          <a:xfrm>
            <a:off x="2932125" y="2938893"/>
            <a:ext cx="3127351" cy="2087575"/>
          </a:xfrm>
          <a:prstGeom prst="rect">
            <a:avLst/>
          </a:prstGeom>
          <a:no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pic>
        <p:nvPicPr>
          <p:cNvPr id="287" name="Google Shape;287;p30"/>
          <p:cNvPicPr preferRelativeResize="0"/>
          <p:nvPr/>
        </p:nvPicPr>
        <p:blipFill>
          <a:blip r:embed="rId7">
            <a:alphaModFix/>
          </a:blip>
          <a:stretch>
            <a:fillRect/>
          </a:stretch>
        </p:blipFill>
        <p:spPr>
          <a:xfrm>
            <a:off x="274463" y="2046624"/>
            <a:ext cx="3525799" cy="2042751"/>
          </a:xfrm>
          <a:prstGeom prst="rect">
            <a:avLst/>
          </a:prstGeom>
          <a:no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cxnSp>
        <p:nvCxnSpPr>
          <p:cNvPr id="288" name="Google Shape;288;p30"/>
          <p:cNvCxnSpPr/>
          <p:nvPr/>
        </p:nvCxnSpPr>
        <p:spPr>
          <a:xfrm rot="10800000">
            <a:off x="121750" y="0"/>
            <a:ext cx="0" cy="5143500"/>
          </a:xfrm>
          <a:prstGeom prst="straightConnector1">
            <a:avLst/>
          </a:prstGeom>
          <a:noFill/>
          <a:ln cap="flat" cmpd="sng" w="228600">
            <a:solidFill>
              <a:srgbClr val="C2EBB3"/>
            </a:solidFill>
            <a:prstDash val="solid"/>
            <a:round/>
            <a:headEnd len="med" w="med" type="none"/>
            <a:tailEnd len="med" w="med" type="non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31"/>
          <p:cNvSpPr/>
          <p:nvPr/>
        </p:nvSpPr>
        <p:spPr>
          <a:xfrm>
            <a:off x="12150" y="12150"/>
            <a:ext cx="9144000" cy="5143500"/>
          </a:xfrm>
          <a:prstGeom prst="rect">
            <a:avLst/>
          </a:prstGeom>
          <a:solidFill>
            <a:srgbClr val="E6F4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4" name="Google Shape;294;p31"/>
          <p:cNvSpPr txBox="1"/>
          <p:nvPr/>
        </p:nvSpPr>
        <p:spPr>
          <a:xfrm>
            <a:off x="401175" y="138416"/>
            <a:ext cx="8383200" cy="4495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800">
                <a:solidFill>
                  <a:schemeClr val="dk1"/>
                </a:solidFill>
                <a:latin typeface="Roboto"/>
                <a:ea typeface="Roboto"/>
                <a:cs typeface="Roboto"/>
                <a:sym typeface="Roboto"/>
              </a:rPr>
              <a:t>STRANDED AND ABANDONED </a:t>
            </a:r>
            <a:r>
              <a:rPr b="1" lang="en" sz="1800">
                <a:solidFill>
                  <a:schemeClr val="dk1"/>
                </a:solidFill>
                <a:latin typeface="Roboto"/>
                <a:ea typeface="Roboto"/>
                <a:cs typeface="Roboto"/>
                <a:sym typeface="Roboto"/>
              </a:rPr>
              <a:t>ASSETS </a:t>
            </a:r>
            <a:br>
              <a:rPr lang="en" sz="1000">
                <a:solidFill>
                  <a:schemeClr val="dk1"/>
                </a:solidFill>
                <a:latin typeface="Roboto"/>
                <a:ea typeface="Roboto"/>
                <a:cs typeface="Roboto"/>
                <a:sym typeface="Roboto"/>
              </a:rPr>
            </a:br>
            <a:br>
              <a:rPr lang="en" sz="1000">
                <a:solidFill>
                  <a:schemeClr val="dk1"/>
                </a:solidFill>
                <a:latin typeface="Roboto"/>
                <a:ea typeface="Roboto"/>
                <a:cs typeface="Roboto"/>
                <a:sym typeface="Roboto"/>
              </a:rPr>
            </a:br>
            <a:r>
              <a:rPr lang="en" sz="1800">
                <a:solidFill>
                  <a:schemeClr val="dk1"/>
                </a:solidFill>
                <a:latin typeface="Roboto"/>
                <a:ea typeface="Roboto"/>
                <a:cs typeface="Roboto"/>
                <a:sym typeface="Roboto"/>
              </a:rPr>
              <a:t>If the data centers close or fail, all that new gas infrastructure and capacity could be at risk of being left behind or for new uses to be found endangering transition.</a:t>
            </a:r>
            <a:endParaRPr sz="18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16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sz="1700">
                <a:solidFill>
                  <a:schemeClr val="dk1"/>
                </a:solidFill>
                <a:latin typeface="Roboto"/>
                <a:ea typeface="Roboto"/>
                <a:cs typeface="Roboto"/>
                <a:sym typeface="Roboto"/>
              </a:rPr>
              <a:t>“...</a:t>
            </a:r>
            <a:r>
              <a:rPr lang="en" sz="1700">
                <a:solidFill>
                  <a:schemeClr val="dk1"/>
                </a:solidFill>
                <a:latin typeface="Roboto"/>
                <a:ea typeface="Roboto"/>
                <a:cs typeface="Roboto"/>
                <a:sym typeface="Roboto"/>
              </a:rPr>
              <a:t>utilities face the risk of stranded investments if infrastructure is built to serve loads that ultimately choose to self-supply. … Developers will continue to build around constraints, creating parallel systems of supply that operate alongside, rather than within, traditional market structures. Over time, that could make coordination more difficult, not less.” </a:t>
            </a:r>
            <a:r>
              <a:rPr i="1" lang="en" sz="1700">
                <a:solidFill>
                  <a:schemeClr val="dk1"/>
                </a:solidFill>
                <a:latin typeface="Roboto"/>
                <a:ea typeface="Roboto"/>
                <a:cs typeface="Roboto"/>
                <a:sym typeface="Roboto"/>
              </a:rPr>
              <a:t>~RTOInsider 5/21/26</a:t>
            </a:r>
            <a:endParaRPr i="1" sz="1700">
              <a:solidFill>
                <a:schemeClr val="dk1"/>
              </a:solidFill>
              <a:latin typeface="Roboto"/>
              <a:ea typeface="Roboto"/>
              <a:cs typeface="Roboto"/>
              <a:sym typeface="Roboto"/>
            </a:endParaRPr>
          </a:p>
          <a:p>
            <a:pPr indent="0" lvl="0" marL="0" rtl="0" algn="l">
              <a:lnSpc>
                <a:spcPct val="115000"/>
              </a:lnSpc>
              <a:spcBef>
                <a:spcPts val="800"/>
              </a:spcBef>
              <a:spcAft>
                <a:spcPts val="0"/>
              </a:spcAft>
              <a:buClr>
                <a:schemeClr val="dk1"/>
              </a:buClr>
              <a:buSzPts val="1100"/>
              <a:buFont typeface="Arial"/>
              <a:buNone/>
            </a:pPr>
            <a:r>
              <a:rPr lang="en" sz="1700">
                <a:solidFill>
                  <a:schemeClr val="dk1"/>
                </a:solidFill>
                <a:latin typeface="Roboto"/>
                <a:ea typeface="Roboto"/>
                <a:cs typeface="Roboto"/>
                <a:sym typeface="Roboto"/>
              </a:rPr>
              <a:t>“power plants and data centers may outlast the viable pricing of the gas dictated by the intended use. “</a:t>
            </a:r>
            <a:endParaRPr sz="1700">
              <a:solidFill>
                <a:schemeClr val="dk1"/>
              </a:solidFill>
              <a:latin typeface="Roboto"/>
              <a:ea typeface="Roboto"/>
              <a:cs typeface="Roboto"/>
              <a:sym typeface="Roboto"/>
            </a:endParaRPr>
          </a:p>
          <a:p>
            <a:pPr indent="0" lvl="0" marL="0" rtl="0" algn="l">
              <a:lnSpc>
                <a:spcPct val="115000"/>
              </a:lnSpc>
              <a:spcBef>
                <a:spcPts val="800"/>
              </a:spcBef>
              <a:spcAft>
                <a:spcPts val="0"/>
              </a:spcAft>
              <a:buClr>
                <a:schemeClr val="dk1"/>
              </a:buClr>
              <a:buSzPts val="1100"/>
              <a:buFont typeface="Arial"/>
              <a:buNone/>
            </a:pPr>
            <a:r>
              <a:rPr lang="en" sz="1700">
                <a:solidFill>
                  <a:schemeClr val="dk1"/>
                </a:solidFill>
                <a:latin typeface="Roboto"/>
                <a:ea typeface="Roboto"/>
                <a:cs typeface="Roboto"/>
                <a:sym typeface="Roboto"/>
              </a:rPr>
              <a:t>“...new natural-gas plants, which are scheduled to be up and running starting in </a:t>
            </a:r>
            <a:br>
              <a:rPr lang="en" sz="1700">
                <a:solidFill>
                  <a:schemeClr val="dk1"/>
                </a:solidFill>
                <a:latin typeface="Roboto"/>
                <a:ea typeface="Roboto"/>
                <a:cs typeface="Roboto"/>
                <a:sym typeface="Roboto"/>
              </a:rPr>
            </a:br>
            <a:r>
              <a:rPr lang="en" sz="1700">
                <a:solidFill>
                  <a:schemeClr val="dk1"/>
                </a:solidFill>
                <a:latin typeface="Roboto"/>
                <a:ea typeface="Roboto"/>
                <a:cs typeface="Roboto"/>
                <a:sym typeface="Roboto"/>
              </a:rPr>
              <a:t>2028 and will have a typical lifetime of around 30 years”</a:t>
            </a:r>
            <a:endParaRPr sz="1700">
              <a:solidFill>
                <a:schemeClr val="dk1"/>
              </a:solidFill>
              <a:latin typeface="Roboto"/>
              <a:ea typeface="Roboto"/>
              <a:cs typeface="Roboto"/>
              <a:sym typeface="Roboto"/>
            </a:endParaRPr>
          </a:p>
          <a:p>
            <a:pPr indent="0" lvl="0" marL="0" rtl="0" algn="l">
              <a:lnSpc>
                <a:spcPct val="115000"/>
              </a:lnSpc>
              <a:spcBef>
                <a:spcPts val="800"/>
              </a:spcBef>
              <a:spcAft>
                <a:spcPts val="0"/>
              </a:spcAft>
              <a:buClr>
                <a:schemeClr val="dk1"/>
              </a:buClr>
              <a:buSzPts val="1100"/>
              <a:buFont typeface="Arial"/>
              <a:buNone/>
            </a:pPr>
            <a:r>
              <a:t/>
            </a:r>
            <a:endParaRPr sz="1800">
              <a:solidFill>
                <a:schemeClr val="dk1"/>
              </a:solidFill>
              <a:latin typeface="Roboto"/>
              <a:ea typeface="Roboto"/>
              <a:cs typeface="Roboto"/>
              <a:sym typeface="Roboto"/>
            </a:endParaRPr>
          </a:p>
        </p:txBody>
      </p:sp>
      <p:sp>
        <p:nvSpPr>
          <p:cNvPr id="295" name="Google Shape;295;p31"/>
          <p:cNvSpPr/>
          <p:nvPr/>
        </p:nvSpPr>
        <p:spPr>
          <a:xfrm>
            <a:off x="7180375" y="4425207"/>
            <a:ext cx="1817700" cy="551100"/>
          </a:xfrm>
          <a:prstGeom prst="rect">
            <a:avLst/>
          </a:prstGeom>
          <a:solidFill>
            <a:srgbClr val="FFFFFF"/>
          </a:solidFill>
          <a:ln>
            <a:noFill/>
          </a:ln>
        </p:spPr>
        <p:txBody>
          <a:bodyPr anchorCtr="0" anchor="ctr" bIns="85450" lIns="85450" spcFirstLastPara="1" rIns="85450" wrap="square" tIns="85450">
            <a:noAutofit/>
          </a:bodyPr>
          <a:lstStyle/>
          <a:p>
            <a:pPr indent="0" lvl="0" marL="0" rtl="0" algn="ctr">
              <a:spcBef>
                <a:spcPts val="0"/>
              </a:spcBef>
              <a:spcAft>
                <a:spcPts val="0"/>
              </a:spcAft>
              <a:buNone/>
            </a:pPr>
            <a:r>
              <a:t/>
            </a:r>
            <a:endParaRPr sz="1309">
              <a:latin typeface="DM Sans"/>
              <a:ea typeface="DM Sans"/>
              <a:cs typeface="DM Sans"/>
              <a:sym typeface="DM Sans"/>
            </a:endParaRPr>
          </a:p>
        </p:txBody>
      </p:sp>
      <p:pic>
        <p:nvPicPr>
          <p:cNvPr id="296" name="Google Shape;296;p31" title="BEATlogo.jpg"/>
          <p:cNvPicPr preferRelativeResize="0"/>
          <p:nvPr/>
        </p:nvPicPr>
        <p:blipFill>
          <a:blip r:embed="rId3">
            <a:alphaModFix/>
          </a:blip>
          <a:stretch>
            <a:fillRect/>
          </a:stretch>
        </p:blipFill>
        <p:spPr>
          <a:xfrm>
            <a:off x="6248375" y="4387082"/>
            <a:ext cx="839741" cy="595799"/>
          </a:xfrm>
          <a:prstGeom prst="rect">
            <a:avLst/>
          </a:prstGeom>
          <a:noFill/>
          <a:ln>
            <a:noFill/>
          </a:ln>
        </p:spPr>
      </p:pic>
      <p:pic>
        <p:nvPicPr>
          <p:cNvPr descr="PLAN-logo_6-15 by150.jpg" id="297" name="Google Shape;297;p31"/>
          <p:cNvPicPr preferRelativeResize="0"/>
          <p:nvPr/>
        </p:nvPicPr>
        <p:blipFill>
          <a:blip r:embed="rId4">
            <a:alphaModFix/>
          </a:blip>
          <a:stretch>
            <a:fillRect/>
          </a:stretch>
        </p:blipFill>
        <p:spPr>
          <a:xfrm>
            <a:off x="7207124" y="4444249"/>
            <a:ext cx="1746989" cy="522010"/>
          </a:xfrm>
          <a:prstGeom prst="rect">
            <a:avLst/>
          </a:prstGeom>
          <a:noFill/>
          <a:ln>
            <a:noFill/>
          </a:ln>
        </p:spPr>
      </p:pic>
      <p:sp>
        <p:nvSpPr>
          <p:cNvPr id="298" name="Google Shape;298;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299" name="Google Shape;299;p31"/>
          <p:cNvCxnSpPr/>
          <p:nvPr/>
        </p:nvCxnSpPr>
        <p:spPr>
          <a:xfrm rot="10800000">
            <a:off x="121750" y="0"/>
            <a:ext cx="0" cy="5143500"/>
          </a:xfrm>
          <a:prstGeom prst="straightConnector1">
            <a:avLst/>
          </a:prstGeom>
          <a:noFill/>
          <a:ln cap="flat" cmpd="sng" w="228600">
            <a:solidFill>
              <a:srgbClr val="C2EBB3"/>
            </a:solidFill>
            <a:prstDash val="solid"/>
            <a:round/>
            <a:headEnd len="med" w="med" type="none"/>
            <a:tailEnd len="med" w="med"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4"/>
          <p:cNvSpPr/>
          <p:nvPr/>
        </p:nvSpPr>
        <p:spPr>
          <a:xfrm>
            <a:off x="12150" y="12150"/>
            <a:ext cx="9144000" cy="5143500"/>
          </a:xfrm>
          <a:prstGeom prst="rect">
            <a:avLst/>
          </a:prstGeom>
          <a:solidFill>
            <a:srgbClr val="E6F4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7" name="Google Shape;67;p14"/>
          <p:cNvSpPr txBox="1"/>
          <p:nvPr/>
        </p:nvSpPr>
        <p:spPr>
          <a:xfrm>
            <a:off x="230425" y="237113"/>
            <a:ext cx="8146200" cy="425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dk1"/>
                </a:solidFill>
                <a:latin typeface="Roboto"/>
                <a:ea typeface="Roboto"/>
                <a:cs typeface="Roboto"/>
                <a:sym typeface="Roboto"/>
              </a:rPr>
              <a:t>DATA CENTERS: Scale matters</a:t>
            </a:r>
            <a:endParaRPr sz="1800">
              <a:solidFill>
                <a:schemeClr val="dk1"/>
              </a:solidFill>
              <a:latin typeface="Roboto"/>
              <a:ea typeface="Roboto"/>
              <a:cs typeface="Roboto"/>
              <a:sym typeface="Roboto"/>
            </a:endParaRPr>
          </a:p>
          <a:p>
            <a:pPr indent="0" lvl="0" marL="0" rtl="0" algn="l">
              <a:spcBef>
                <a:spcPts val="0"/>
              </a:spcBef>
              <a:spcAft>
                <a:spcPts val="0"/>
              </a:spcAft>
              <a:buNone/>
            </a:pPr>
            <a:br>
              <a:rPr lang="en" sz="1300">
                <a:solidFill>
                  <a:schemeClr val="dk1"/>
                </a:solidFill>
                <a:latin typeface="Roboto"/>
                <a:ea typeface="Roboto"/>
                <a:cs typeface="Roboto"/>
                <a:sym typeface="Roboto"/>
              </a:rPr>
            </a:br>
            <a:r>
              <a:rPr b="1" lang="en" sz="1800">
                <a:solidFill>
                  <a:schemeClr val="dk1"/>
                </a:solidFill>
                <a:latin typeface="Roboto"/>
                <a:ea typeface="Roboto"/>
                <a:cs typeface="Roboto"/>
                <a:sym typeface="Roboto"/>
              </a:rPr>
              <a:t>Micro Data Center:</a:t>
            </a:r>
            <a:r>
              <a:rPr lang="en" sz="1800">
                <a:solidFill>
                  <a:schemeClr val="dk1"/>
                </a:solidFill>
                <a:latin typeface="Roboto"/>
                <a:ea typeface="Roboto"/>
                <a:cs typeface="Roboto"/>
                <a:sym typeface="Roboto"/>
              </a:rPr>
              <a:t> </a:t>
            </a:r>
            <a:br>
              <a:rPr lang="en" sz="1800">
                <a:solidFill>
                  <a:schemeClr val="dk1"/>
                </a:solidFill>
                <a:latin typeface="Roboto"/>
                <a:ea typeface="Roboto"/>
                <a:cs typeface="Roboto"/>
                <a:sym typeface="Roboto"/>
              </a:rPr>
            </a:br>
            <a:r>
              <a:rPr i="1" lang="en" sz="1800">
                <a:solidFill>
                  <a:schemeClr val="dk1"/>
                </a:solidFill>
                <a:latin typeface="Roboto"/>
                <a:ea typeface="Roboto"/>
                <a:cs typeface="Roboto"/>
                <a:sym typeface="Roboto"/>
              </a:rPr>
              <a:t>Usually 100 - 150 kW power</a:t>
            </a:r>
            <a:br>
              <a:rPr i="1" lang="en" sz="1800">
                <a:solidFill>
                  <a:schemeClr val="dk1"/>
                </a:solidFill>
                <a:latin typeface="Roboto"/>
                <a:ea typeface="Roboto"/>
                <a:cs typeface="Roboto"/>
                <a:sym typeface="Roboto"/>
              </a:rPr>
            </a:br>
            <a:r>
              <a:rPr i="1" lang="en" sz="1800">
                <a:solidFill>
                  <a:schemeClr val="dk1"/>
                </a:solidFill>
                <a:latin typeface="Roboto"/>
                <a:ea typeface="Roboto"/>
                <a:cs typeface="Roboto"/>
                <a:sym typeface="Roboto"/>
              </a:rPr>
              <a:t>A few to 5K sq. ft.</a:t>
            </a:r>
            <a:br>
              <a:rPr lang="en" sz="1000">
                <a:solidFill>
                  <a:schemeClr val="dk1"/>
                </a:solidFill>
                <a:latin typeface="Roboto"/>
                <a:ea typeface="Roboto"/>
                <a:cs typeface="Roboto"/>
                <a:sym typeface="Roboto"/>
              </a:rPr>
            </a:br>
            <a:endParaRPr b="1" sz="10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b="1" lang="en" sz="1800">
                <a:solidFill>
                  <a:schemeClr val="dk1"/>
                </a:solidFill>
                <a:latin typeface="Roboto"/>
                <a:ea typeface="Roboto"/>
                <a:cs typeface="Roboto"/>
                <a:sym typeface="Roboto"/>
              </a:rPr>
              <a:t>Modular Data Centers:</a:t>
            </a:r>
            <a:r>
              <a:rPr lang="en" sz="1800">
                <a:solidFill>
                  <a:schemeClr val="dk1"/>
                </a:solidFill>
                <a:latin typeface="Roboto"/>
                <a:ea typeface="Roboto"/>
                <a:cs typeface="Roboto"/>
                <a:sym typeface="Roboto"/>
              </a:rPr>
              <a:t> </a:t>
            </a:r>
            <a:endParaRPr sz="18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sz="1600">
                <a:solidFill>
                  <a:schemeClr val="dk1"/>
                </a:solidFill>
                <a:latin typeface="Roboto"/>
                <a:ea typeface="Roboto"/>
                <a:cs typeface="Roboto"/>
                <a:sym typeface="Roboto"/>
              </a:rPr>
              <a:t>Often mobile for temporary uses.</a:t>
            </a:r>
            <a:br>
              <a:rPr i="1" lang="en" sz="1800">
                <a:solidFill>
                  <a:schemeClr val="dk1"/>
                </a:solidFill>
                <a:latin typeface="Roboto"/>
                <a:ea typeface="Roboto"/>
                <a:cs typeface="Roboto"/>
                <a:sym typeface="Roboto"/>
              </a:rPr>
            </a:br>
            <a:r>
              <a:rPr i="1" lang="en" sz="1800">
                <a:solidFill>
                  <a:schemeClr val="dk1"/>
                </a:solidFill>
                <a:latin typeface="Roboto"/>
                <a:ea typeface="Roboto"/>
                <a:cs typeface="Roboto"/>
                <a:sym typeface="Roboto"/>
              </a:rPr>
              <a:t>Usually 50 - 200 kW power</a:t>
            </a:r>
            <a:br>
              <a:rPr i="1" lang="en" sz="1800">
                <a:solidFill>
                  <a:schemeClr val="dk1"/>
                </a:solidFill>
                <a:latin typeface="Roboto"/>
                <a:ea typeface="Roboto"/>
                <a:cs typeface="Roboto"/>
                <a:sym typeface="Roboto"/>
              </a:rPr>
            </a:br>
            <a:r>
              <a:rPr i="1" lang="en" sz="1800">
                <a:solidFill>
                  <a:schemeClr val="dk1"/>
                </a:solidFill>
                <a:latin typeface="Roboto"/>
                <a:ea typeface="Roboto"/>
                <a:cs typeface="Roboto"/>
                <a:sym typeface="Roboto"/>
              </a:rPr>
              <a:t>20 - 40 ft. shipping container </a:t>
            </a:r>
            <a:endParaRPr sz="10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br>
              <a:rPr b="1" lang="en" sz="1000">
                <a:solidFill>
                  <a:schemeClr val="dk1"/>
                </a:solidFill>
                <a:latin typeface="Roboto"/>
                <a:ea typeface="Roboto"/>
                <a:cs typeface="Roboto"/>
                <a:sym typeface="Roboto"/>
              </a:rPr>
            </a:br>
            <a:r>
              <a:rPr b="1" lang="en" sz="1800">
                <a:solidFill>
                  <a:schemeClr val="dk1"/>
                </a:solidFill>
                <a:latin typeface="Roboto"/>
                <a:ea typeface="Roboto"/>
                <a:cs typeface="Roboto"/>
                <a:sym typeface="Roboto"/>
              </a:rPr>
              <a:t>Edge</a:t>
            </a:r>
            <a:r>
              <a:rPr lang="en" sz="1800">
                <a:solidFill>
                  <a:schemeClr val="dk1"/>
                </a:solidFill>
                <a:latin typeface="Roboto"/>
                <a:ea typeface="Roboto"/>
                <a:cs typeface="Roboto"/>
                <a:sym typeface="Roboto"/>
              </a:rPr>
              <a:t>: </a:t>
            </a:r>
            <a:endParaRPr sz="18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sz="1600">
                <a:solidFill>
                  <a:schemeClr val="dk1"/>
                </a:solidFill>
                <a:latin typeface="Roboto"/>
                <a:ea typeface="Roboto"/>
                <a:cs typeface="Roboto"/>
                <a:sym typeface="Roboto"/>
              </a:rPr>
              <a:t>Small, localized facilities close to end users.</a:t>
            </a:r>
            <a:br>
              <a:rPr i="1" lang="en" sz="1800">
                <a:solidFill>
                  <a:schemeClr val="dk1"/>
                </a:solidFill>
                <a:latin typeface="Roboto"/>
                <a:ea typeface="Roboto"/>
                <a:cs typeface="Roboto"/>
                <a:sym typeface="Roboto"/>
              </a:rPr>
            </a:br>
            <a:r>
              <a:rPr i="1" lang="en" sz="1800">
                <a:solidFill>
                  <a:schemeClr val="dk1"/>
                </a:solidFill>
                <a:latin typeface="Roboto"/>
                <a:ea typeface="Roboto"/>
                <a:cs typeface="Roboto"/>
                <a:sym typeface="Roboto"/>
              </a:rPr>
              <a:t>Usually 1 - 10 MW power</a:t>
            </a:r>
            <a:br>
              <a:rPr i="1" lang="en" sz="1800">
                <a:solidFill>
                  <a:schemeClr val="dk1"/>
                </a:solidFill>
                <a:latin typeface="Roboto"/>
                <a:ea typeface="Roboto"/>
                <a:cs typeface="Roboto"/>
                <a:sym typeface="Roboto"/>
              </a:rPr>
            </a:br>
            <a:r>
              <a:rPr i="1" lang="en" sz="1800">
                <a:solidFill>
                  <a:schemeClr val="dk1"/>
                </a:solidFill>
                <a:latin typeface="Roboto"/>
                <a:ea typeface="Roboto"/>
                <a:cs typeface="Roboto"/>
                <a:sym typeface="Roboto"/>
              </a:rPr>
              <a:t>10 - 10,000 sq. ft. </a:t>
            </a:r>
            <a:endParaRPr sz="1800">
              <a:solidFill>
                <a:schemeClr val="dk1"/>
              </a:solidFill>
              <a:latin typeface="Roboto"/>
              <a:ea typeface="Roboto"/>
              <a:cs typeface="Roboto"/>
              <a:sym typeface="Roboto"/>
            </a:endParaRPr>
          </a:p>
          <a:p>
            <a:pPr indent="0" lvl="0" marL="0" rtl="0" algn="l">
              <a:spcBef>
                <a:spcPts val="0"/>
              </a:spcBef>
              <a:spcAft>
                <a:spcPts val="0"/>
              </a:spcAft>
              <a:buNone/>
            </a:pPr>
            <a:r>
              <a:t/>
            </a:r>
            <a:endParaRPr sz="1800">
              <a:solidFill>
                <a:schemeClr val="dk1"/>
              </a:solidFill>
              <a:latin typeface="Roboto"/>
              <a:ea typeface="Roboto"/>
              <a:cs typeface="Roboto"/>
              <a:sym typeface="Roboto"/>
            </a:endParaRPr>
          </a:p>
        </p:txBody>
      </p:sp>
      <p:pic>
        <p:nvPicPr>
          <p:cNvPr id="68" name="Google Shape;68;p14" title="Co-working space client_1.jpg"/>
          <p:cNvPicPr preferRelativeResize="0"/>
          <p:nvPr/>
        </p:nvPicPr>
        <p:blipFill rotWithShape="1">
          <a:blip r:embed="rId3">
            <a:alphaModFix/>
          </a:blip>
          <a:srcRect b="8925" l="20628" r="10770" t="2532"/>
          <a:stretch/>
        </p:blipFill>
        <p:spPr>
          <a:xfrm>
            <a:off x="4861426" y="287200"/>
            <a:ext cx="4041774" cy="4399226"/>
          </a:xfrm>
          <a:prstGeom prst="rect">
            <a:avLst/>
          </a:prstGeom>
          <a:no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sp>
        <p:nvSpPr>
          <p:cNvPr id="69" name="Google Shape;69;p14"/>
          <p:cNvSpPr/>
          <p:nvPr/>
        </p:nvSpPr>
        <p:spPr>
          <a:xfrm>
            <a:off x="7180375" y="4425207"/>
            <a:ext cx="1817700" cy="551100"/>
          </a:xfrm>
          <a:prstGeom prst="rect">
            <a:avLst/>
          </a:prstGeom>
          <a:solidFill>
            <a:srgbClr val="FFFFFF"/>
          </a:solidFill>
          <a:ln>
            <a:noFill/>
          </a:ln>
        </p:spPr>
        <p:txBody>
          <a:bodyPr anchorCtr="0" anchor="ctr" bIns="85450" lIns="85450" spcFirstLastPara="1" rIns="85450" wrap="square" tIns="85450">
            <a:noAutofit/>
          </a:bodyPr>
          <a:lstStyle/>
          <a:p>
            <a:pPr indent="0" lvl="0" marL="0" rtl="0" algn="ctr">
              <a:spcBef>
                <a:spcPts val="0"/>
              </a:spcBef>
              <a:spcAft>
                <a:spcPts val="0"/>
              </a:spcAft>
              <a:buNone/>
            </a:pPr>
            <a:r>
              <a:t/>
            </a:r>
            <a:endParaRPr sz="1309">
              <a:latin typeface="DM Sans"/>
              <a:ea typeface="DM Sans"/>
              <a:cs typeface="DM Sans"/>
              <a:sym typeface="DM Sans"/>
            </a:endParaRPr>
          </a:p>
        </p:txBody>
      </p:sp>
      <p:pic>
        <p:nvPicPr>
          <p:cNvPr id="70" name="Google Shape;70;p14" title="BEATlogo.jpg"/>
          <p:cNvPicPr preferRelativeResize="0"/>
          <p:nvPr/>
        </p:nvPicPr>
        <p:blipFill>
          <a:blip r:embed="rId4">
            <a:alphaModFix/>
          </a:blip>
          <a:stretch>
            <a:fillRect/>
          </a:stretch>
        </p:blipFill>
        <p:spPr>
          <a:xfrm>
            <a:off x="6293868" y="4387082"/>
            <a:ext cx="839741" cy="595799"/>
          </a:xfrm>
          <a:prstGeom prst="rect">
            <a:avLst/>
          </a:prstGeom>
          <a:noFill/>
          <a:ln>
            <a:noFill/>
          </a:ln>
        </p:spPr>
      </p:pic>
      <p:pic>
        <p:nvPicPr>
          <p:cNvPr descr="PLAN-logo_6-15 by150.jpg" id="71" name="Google Shape;71;p14"/>
          <p:cNvPicPr preferRelativeResize="0"/>
          <p:nvPr/>
        </p:nvPicPr>
        <p:blipFill>
          <a:blip r:embed="rId5">
            <a:alphaModFix/>
          </a:blip>
          <a:stretch>
            <a:fillRect/>
          </a:stretch>
        </p:blipFill>
        <p:spPr>
          <a:xfrm>
            <a:off x="7207124" y="4444249"/>
            <a:ext cx="1746989" cy="522010"/>
          </a:xfrm>
          <a:prstGeom prst="rect">
            <a:avLst/>
          </a:prstGeom>
          <a:noFill/>
          <a:ln>
            <a:noFill/>
          </a:ln>
        </p:spPr>
      </p:pic>
      <p:sp>
        <p:nvSpPr>
          <p:cNvPr id="72" name="Google Shape;72;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73" name="Google Shape;73;p14"/>
          <p:cNvCxnSpPr/>
          <p:nvPr/>
        </p:nvCxnSpPr>
        <p:spPr>
          <a:xfrm rot="10800000">
            <a:off x="121750" y="0"/>
            <a:ext cx="0" cy="5143500"/>
          </a:xfrm>
          <a:prstGeom prst="straightConnector1">
            <a:avLst/>
          </a:prstGeom>
          <a:noFill/>
          <a:ln cap="flat" cmpd="sng" w="228600">
            <a:solidFill>
              <a:srgbClr val="FFE599"/>
            </a:solidFill>
            <a:prstDash val="solid"/>
            <a:round/>
            <a:headEnd len="med" w="med" type="none"/>
            <a:tailEnd len="med" w="med"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5"/>
          <p:cNvSpPr/>
          <p:nvPr/>
        </p:nvSpPr>
        <p:spPr>
          <a:xfrm>
            <a:off x="12150" y="12150"/>
            <a:ext cx="9144000" cy="5143500"/>
          </a:xfrm>
          <a:prstGeom prst="rect">
            <a:avLst/>
          </a:prstGeom>
          <a:solidFill>
            <a:srgbClr val="E6F4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 name="Google Shape;79;p15"/>
          <p:cNvSpPr txBox="1"/>
          <p:nvPr/>
        </p:nvSpPr>
        <p:spPr>
          <a:xfrm>
            <a:off x="230425" y="237113"/>
            <a:ext cx="8146200" cy="425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dk1"/>
                </a:solidFill>
                <a:latin typeface="Roboto"/>
                <a:ea typeface="Roboto"/>
                <a:cs typeface="Roboto"/>
                <a:sym typeface="Roboto"/>
              </a:rPr>
              <a:t>DATA CENTERS: Scale matters</a:t>
            </a:r>
            <a:endParaRPr sz="1000">
              <a:solidFill>
                <a:schemeClr val="dk1"/>
              </a:solidFill>
              <a:latin typeface="Roboto"/>
              <a:ea typeface="Roboto"/>
              <a:cs typeface="Roboto"/>
              <a:sym typeface="Roboto"/>
            </a:endParaRPr>
          </a:p>
          <a:p>
            <a:pPr indent="0" lvl="0" marL="0" rtl="0" algn="l">
              <a:spcBef>
                <a:spcPts val="0"/>
              </a:spcBef>
              <a:spcAft>
                <a:spcPts val="0"/>
              </a:spcAft>
              <a:buNone/>
            </a:pPr>
            <a:br>
              <a:rPr lang="en" sz="1000">
                <a:solidFill>
                  <a:schemeClr val="dk1"/>
                </a:solidFill>
                <a:latin typeface="Roboto"/>
                <a:ea typeface="Roboto"/>
                <a:cs typeface="Roboto"/>
                <a:sym typeface="Roboto"/>
              </a:rPr>
            </a:br>
            <a:r>
              <a:rPr b="1" lang="en" sz="1800">
                <a:solidFill>
                  <a:schemeClr val="dk1"/>
                </a:solidFill>
                <a:latin typeface="Roboto"/>
                <a:ea typeface="Roboto"/>
                <a:cs typeface="Roboto"/>
                <a:sym typeface="Roboto"/>
              </a:rPr>
              <a:t>Enterprise:</a:t>
            </a:r>
            <a:r>
              <a:rPr lang="en" sz="1800">
                <a:solidFill>
                  <a:schemeClr val="dk1"/>
                </a:solidFill>
                <a:latin typeface="Roboto"/>
                <a:ea typeface="Roboto"/>
                <a:cs typeface="Roboto"/>
                <a:sym typeface="Roboto"/>
              </a:rPr>
              <a:t> </a:t>
            </a:r>
            <a:br>
              <a:rPr lang="en" sz="1800">
                <a:solidFill>
                  <a:schemeClr val="dk1"/>
                </a:solidFill>
                <a:latin typeface="Roboto"/>
                <a:ea typeface="Roboto"/>
                <a:cs typeface="Roboto"/>
                <a:sym typeface="Roboto"/>
              </a:rPr>
            </a:br>
            <a:r>
              <a:rPr lang="en" sz="1600">
                <a:solidFill>
                  <a:schemeClr val="dk1"/>
                </a:solidFill>
                <a:latin typeface="Roboto"/>
                <a:ea typeface="Roboto"/>
                <a:cs typeface="Roboto"/>
                <a:sym typeface="Roboto"/>
              </a:rPr>
              <a:t>Facility-specific locations for a single entity</a:t>
            </a:r>
            <a:br>
              <a:rPr i="1" lang="en" sz="1600">
                <a:solidFill>
                  <a:schemeClr val="dk1"/>
                </a:solidFill>
                <a:latin typeface="Roboto"/>
                <a:ea typeface="Roboto"/>
                <a:cs typeface="Roboto"/>
                <a:sym typeface="Roboto"/>
              </a:rPr>
            </a:br>
            <a:r>
              <a:rPr i="1" lang="en" sz="1800">
                <a:solidFill>
                  <a:schemeClr val="dk1"/>
                </a:solidFill>
                <a:latin typeface="Roboto"/>
                <a:ea typeface="Roboto"/>
                <a:cs typeface="Roboto"/>
                <a:sym typeface="Roboto"/>
              </a:rPr>
              <a:t>Usually 1 - 10 MW power </a:t>
            </a:r>
            <a:endParaRPr i="1" sz="1800">
              <a:solidFill>
                <a:schemeClr val="dk1"/>
              </a:solidFill>
              <a:latin typeface="Roboto"/>
              <a:ea typeface="Roboto"/>
              <a:cs typeface="Roboto"/>
              <a:sym typeface="Roboto"/>
            </a:endParaRPr>
          </a:p>
          <a:p>
            <a:pPr indent="0" lvl="0" marL="0" rtl="0" algn="l">
              <a:spcBef>
                <a:spcPts val="0"/>
              </a:spcBef>
              <a:spcAft>
                <a:spcPts val="0"/>
              </a:spcAft>
              <a:buNone/>
            </a:pPr>
            <a:r>
              <a:rPr i="1" lang="en" sz="1800">
                <a:solidFill>
                  <a:schemeClr val="dk1"/>
                </a:solidFill>
                <a:latin typeface="Roboto"/>
                <a:ea typeface="Roboto"/>
                <a:cs typeface="Roboto"/>
                <a:sym typeface="Roboto"/>
              </a:rPr>
              <a:t>10K to 30K sq. ft</a:t>
            </a:r>
            <a:endParaRPr i="1" sz="8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rPr b="1" lang="en" sz="1800">
                <a:solidFill>
                  <a:schemeClr val="dk1"/>
                </a:solidFill>
                <a:latin typeface="Roboto"/>
                <a:ea typeface="Roboto"/>
                <a:cs typeface="Roboto"/>
                <a:sym typeface="Roboto"/>
              </a:rPr>
              <a:t>Colocation (aka “Carrier Hotel”): </a:t>
            </a:r>
            <a:br>
              <a:rPr lang="en" sz="1800">
                <a:solidFill>
                  <a:schemeClr val="dk1"/>
                </a:solidFill>
                <a:latin typeface="Roboto"/>
                <a:ea typeface="Roboto"/>
                <a:cs typeface="Roboto"/>
                <a:sym typeface="Roboto"/>
              </a:rPr>
            </a:br>
            <a:r>
              <a:rPr lang="en" sz="1600">
                <a:solidFill>
                  <a:schemeClr val="dk1"/>
                </a:solidFill>
                <a:latin typeface="Roboto"/>
                <a:ea typeface="Roboto"/>
                <a:cs typeface="Roboto"/>
                <a:sym typeface="Roboto"/>
              </a:rPr>
              <a:t>Shared facilities for rent.</a:t>
            </a:r>
            <a:br>
              <a:rPr lang="en" sz="1800">
                <a:solidFill>
                  <a:schemeClr val="dk1"/>
                </a:solidFill>
                <a:latin typeface="Roboto"/>
                <a:ea typeface="Roboto"/>
                <a:cs typeface="Roboto"/>
                <a:sym typeface="Roboto"/>
              </a:rPr>
            </a:br>
            <a:r>
              <a:rPr i="1" lang="en" sz="1800">
                <a:solidFill>
                  <a:schemeClr val="dk1"/>
                </a:solidFill>
                <a:latin typeface="Roboto"/>
                <a:ea typeface="Roboto"/>
                <a:cs typeface="Roboto"/>
                <a:sym typeface="Roboto"/>
              </a:rPr>
              <a:t>Usually </a:t>
            </a:r>
            <a:r>
              <a:rPr i="1" lang="en" sz="1800">
                <a:solidFill>
                  <a:schemeClr val="dk1"/>
                </a:solidFill>
                <a:latin typeface="Roboto"/>
                <a:ea typeface="Roboto"/>
                <a:cs typeface="Roboto"/>
                <a:sym typeface="Roboto"/>
              </a:rPr>
              <a:t>10 - 100 MW power</a:t>
            </a:r>
            <a:br>
              <a:rPr i="1" lang="en" sz="1800">
                <a:solidFill>
                  <a:schemeClr val="dk1"/>
                </a:solidFill>
                <a:latin typeface="Roboto"/>
                <a:ea typeface="Roboto"/>
                <a:cs typeface="Roboto"/>
                <a:sym typeface="Roboto"/>
              </a:rPr>
            </a:br>
            <a:r>
              <a:rPr i="1" lang="en" sz="1800">
                <a:solidFill>
                  <a:schemeClr val="dk1"/>
                </a:solidFill>
                <a:latin typeface="Roboto"/>
                <a:ea typeface="Roboto"/>
                <a:cs typeface="Roboto"/>
                <a:sym typeface="Roboto"/>
              </a:rPr>
              <a:t>10K to 100K sq. ft.</a:t>
            </a:r>
            <a:endParaRPr b="1" sz="8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br>
              <a:rPr b="1" lang="en" sz="800">
                <a:solidFill>
                  <a:schemeClr val="dk1"/>
                </a:solidFill>
                <a:latin typeface="Roboto"/>
                <a:ea typeface="Roboto"/>
                <a:cs typeface="Roboto"/>
                <a:sym typeface="Roboto"/>
              </a:rPr>
            </a:br>
            <a:r>
              <a:rPr b="1" lang="en" sz="1800">
                <a:solidFill>
                  <a:schemeClr val="dk1"/>
                </a:solidFill>
                <a:latin typeface="Roboto"/>
                <a:ea typeface="Roboto"/>
                <a:cs typeface="Roboto"/>
                <a:sym typeface="Roboto"/>
              </a:rPr>
              <a:t>Hyperscalers:</a:t>
            </a:r>
            <a:r>
              <a:rPr lang="en" sz="1800">
                <a:solidFill>
                  <a:schemeClr val="dk1"/>
                </a:solidFill>
                <a:latin typeface="Roboto"/>
                <a:ea typeface="Roboto"/>
                <a:cs typeface="Roboto"/>
                <a:sym typeface="Roboto"/>
              </a:rPr>
              <a:t> </a:t>
            </a:r>
            <a:br>
              <a:rPr lang="en" sz="1800">
                <a:solidFill>
                  <a:schemeClr val="dk1"/>
                </a:solidFill>
                <a:latin typeface="Roboto"/>
                <a:ea typeface="Roboto"/>
                <a:cs typeface="Roboto"/>
                <a:sym typeface="Roboto"/>
              </a:rPr>
            </a:br>
            <a:r>
              <a:rPr lang="en" sz="1600">
                <a:solidFill>
                  <a:schemeClr val="dk1"/>
                </a:solidFill>
                <a:latin typeface="Roboto"/>
                <a:ea typeface="Roboto"/>
                <a:cs typeface="Roboto"/>
                <a:sym typeface="Roboto"/>
              </a:rPr>
              <a:t>Designed for exponential and global scalability </a:t>
            </a:r>
            <a:br>
              <a:rPr lang="en" sz="1600">
                <a:solidFill>
                  <a:schemeClr val="dk1"/>
                </a:solidFill>
                <a:latin typeface="Roboto"/>
                <a:ea typeface="Roboto"/>
                <a:cs typeface="Roboto"/>
                <a:sym typeface="Roboto"/>
              </a:rPr>
            </a:br>
            <a:r>
              <a:rPr lang="en" sz="1600">
                <a:solidFill>
                  <a:schemeClr val="dk1"/>
                </a:solidFill>
                <a:latin typeface="Roboto"/>
                <a:ea typeface="Roboto"/>
                <a:cs typeface="Roboto"/>
                <a:sym typeface="Roboto"/>
              </a:rPr>
              <a:t>and computational power. </a:t>
            </a:r>
            <a:br>
              <a:rPr lang="en" sz="1600">
                <a:solidFill>
                  <a:schemeClr val="dk1"/>
                </a:solidFill>
                <a:latin typeface="Roboto"/>
                <a:ea typeface="Roboto"/>
                <a:cs typeface="Roboto"/>
                <a:sym typeface="Roboto"/>
              </a:rPr>
            </a:br>
            <a:r>
              <a:rPr i="1" lang="en" sz="1800">
                <a:solidFill>
                  <a:schemeClr val="dk1"/>
                </a:solidFill>
                <a:latin typeface="Roboto"/>
                <a:ea typeface="Roboto"/>
                <a:cs typeface="Roboto"/>
                <a:sym typeface="Roboto"/>
              </a:rPr>
              <a:t>At least 100 MW power, sometimes 1GW+</a:t>
            </a:r>
            <a:br>
              <a:rPr i="1" lang="en" sz="1800">
                <a:solidFill>
                  <a:schemeClr val="dk1"/>
                </a:solidFill>
                <a:latin typeface="Roboto"/>
                <a:ea typeface="Roboto"/>
                <a:cs typeface="Roboto"/>
                <a:sym typeface="Roboto"/>
              </a:rPr>
            </a:br>
            <a:r>
              <a:rPr i="1" lang="en" sz="1800">
                <a:solidFill>
                  <a:schemeClr val="dk1"/>
                </a:solidFill>
                <a:latin typeface="Roboto"/>
                <a:ea typeface="Roboto"/>
                <a:cs typeface="Roboto"/>
                <a:sym typeface="Roboto"/>
              </a:rPr>
              <a:t> Usually 100K to 1 million+ sq. ft. </a:t>
            </a:r>
            <a:endParaRPr b="1" sz="1800">
              <a:solidFill>
                <a:schemeClr val="dk1"/>
              </a:solidFill>
              <a:latin typeface="Roboto"/>
              <a:ea typeface="Roboto"/>
              <a:cs typeface="Roboto"/>
              <a:sym typeface="Roboto"/>
            </a:endParaRPr>
          </a:p>
        </p:txBody>
      </p:sp>
      <p:pic>
        <p:nvPicPr>
          <p:cNvPr id="80" name="Google Shape;80;p15" title="Screenshot 2026-05-27 at 11.50.46 AM.png"/>
          <p:cNvPicPr preferRelativeResize="0"/>
          <p:nvPr/>
        </p:nvPicPr>
        <p:blipFill rotWithShape="1">
          <a:blip r:embed="rId3">
            <a:alphaModFix/>
          </a:blip>
          <a:srcRect b="0" l="3776" r="29986" t="0"/>
          <a:stretch/>
        </p:blipFill>
        <p:spPr>
          <a:xfrm>
            <a:off x="4721325" y="539775"/>
            <a:ext cx="4138775" cy="3632699"/>
          </a:xfrm>
          <a:prstGeom prst="rect">
            <a:avLst/>
          </a:prstGeom>
          <a:no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sp>
        <p:nvSpPr>
          <p:cNvPr id="81" name="Google Shape;81;p15"/>
          <p:cNvSpPr/>
          <p:nvPr/>
        </p:nvSpPr>
        <p:spPr>
          <a:xfrm>
            <a:off x="7180375" y="4425207"/>
            <a:ext cx="1817700" cy="551100"/>
          </a:xfrm>
          <a:prstGeom prst="rect">
            <a:avLst/>
          </a:prstGeom>
          <a:solidFill>
            <a:srgbClr val="FFFFFF"/>
          </a:solidFill>
          <a:ln>
            <a:noFill/>
          </a:ln>
        </p:spPr>
        <p:txBody>
          <a:bodyPr anchorCtr="0" anchor="ctr" bIns="85450" lIns="85450" spcFirstLastPara="1" rIns="85450" wrap="square" tIns="85450">
            <a:noAutofit/>
          </a:bodyPr>
          <a:lstStyle/>
          <a:p>
            <a:pPr indent="0" lvl="0" marL="0" rtl="0" algn="ctr">
              <a:spcBef>
                <a:spcPts val="0"/>
              </a:spcBef>
              <a:spcAft>
                <a:spcPts val="0"/>
              </a:spcAft>
              <a:buNone/>
            </a:pPr>
            <a:r>
              <a:t/>
            </a:r>
            <a:endParaRPr sz="1309">
              <a:latin typeface="DM Sans"/>
              <a:ea typeface="DM Sans"/>
              <a:cs typeface="DM Sans"/>
              <a:sym typeface="DM Sans"/>
            </a:endParaRPr>
          </a:p>
        </p:txBody>
      </p:sp>
      <p:pic>
        <p:nvPicPr>
          <p:cNvPr id="82" name="Google Shape;82;p15" title="BEATlogo.jpg"/>
          <p:cNvPicPr preferRelativeResize="0"/>
          <p:nvPr/>
        </p:nvPicPr>
        <p:blipFill>
          <a:blip r:embed="rId4">
            <a:alphaModFix/>
          </a:blip>
          <a:stretch>
            <a:fillRect/>
          </a:stretch>
        </p:blipFill>
        <p:spPr>
          <a:xfrm>
            <a:off x="6248375" y="4387082"/>
            <a:ext cx="839741" cy="595799"/>
          </a:xfrm>
          <a:prstGeom prst="rect">
            <a:avLst/>
          </a:prstGeom>
          <a:noFill/>
          <a:ln>
            <a:noFill/>
          </a:ln>
        </p:spPr>
      </p:pic>
      <p:pic>
        <p:nvPicPr>
          <p:cNvPr descr="PLAN-logo_6-15 by150.jpg" id="83" name="Google Shape;83;p15"/>
          <p:cNvPicPr preferRelativeResize="0"/>
          <p:nvPr/>
        </p:nvPicPr>
        <p:blipFill>
          <a:blip r:embed="rId5">
            <a:alphaModFix/>
          </a:blip>
          <a:stretch>
            <a:fillRect/>
          </a:stretch>
        </p:blipFill>
        <p:spPr>
          <a:xfrm>
            <a:off x="7207124" y="4444249"/>
            <a:ext cx="1746989" cy="522010"/>
          </a:xfrm>
          <a:prstGeom prst="rect">
            <a:avLst/>
          </a:prstGeom>
          <a:noFill/>
          <a:ln>
            <a:noFill/>
          </a:ln>
        </p:spPr>
      </p:pic>
      <p:sp>
        <p:nvSpPr>
          <p:cNvPr id="84" name="Google Shape;84;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85" name="Google Shape;85;p15"/>
          <p:cNvCxnSpPr/>
          <p:nvPr/>
        </p:nvCxnSpPr>
        <p:spPr>
          <a:xfrm rot="10800000">
            <a:off x="121750" y="0"/>
            <a:ext cx="0" cy="5143500"/>
          </a:xfrm>
          <a:prstGeom prst="straightConnector1">
            <a:avLst/>
          </a:prstGeom>
          <a:noFill/>
          <a:ln cap="flat" cmpd="sng" w="228600">
            <a:solidFill>
              <a:srgbClr val="FFE599"/>
            </a:solidFill>
            <a:prstDash val="solid"/>
            <a:round/>
            <a:headEnd len="med" w="med" type="none"/>
            <a:tailEnd len="med" w="med"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6"/>
          <p:cNvSpPr/>
          <p:nvPr/>
        </p:nvSpPr>
        <p:spPr>
          <a:xfrm>
            <a:off x="12150" y="12150"/>
            <a:ext cx="9144000" cy="5143500"/>
          </a:xfrm>
          <a:prstGeom prst="rect">
            <a:avLst/>
          </a:prstGeom>
          <a:solidFill>
            <a:srgbClr val="E6F4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1" name="Google Shape;91;p16"/>
          <p:cNvSpPr txBox="1"/>
          <p:nvPr/>
        </p:nvSpPr>
        <p:spPr>
          <a:xfrm>
            <a:off x="471606" y="367974"/>
            <a:ext cx="8146200" cy="425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dk1"/>
                </a:solidFill>
                <a:latin typeface="Roboto"/>
                <a:ea typeface="Roboto"/>
                <a:cs typeface="Roboto"/>
                <a:sym typeface="Roboto"/>
              </a:rPr>
              <a:t>IMPACTS OF GRID-CONNECTED DATA CENTERS</a:t>
            </a:r>
            <a:endParaRPr b="1" sz="800">
              <a:solidFill>
                <a:schemeClr val="dk1"/>
              </a:solidFill>
              <a:latin typeface="Roboto"/>
              <a:ea typeface="Roboto"/>
              <a:cs typeface="Roboto"/>
              <a:sym typeface="Roboto"/>
            </a:endParaRPr>
          </a:p>
          <a:p>
            <a:pPr indent="0" lvl="0" marL="0" rtl="0" algn="l">
              <a:spcBef>
                <a:spcPts val="0"/>
              </a:spcBef>
              <a:spcAft>
                <a:spcPts val="0"/>
              </a:spcAft>
              <a:buNone/>
            </a:pPr>
            <a:r>
              <a:t/>
            </a:r>
            <a:endParaRPr sz="800">
              <a:solidFill>
                <a:schemeClr val="dk1"/>
              </a:solidFill>
              <a:latin typeface="Roboto"/>
              <a:ea typeface="Roboto"/>
              <a:cs typeface="Roboto"/>
              <a:sym typeface="Roboto"/>
            </a:endParaRPr>
          </a:p>
          <a:p>
            <a:pPr indent="0" lvl="0" marL="0" rtl="0" algn="l">
              <a:spcBef>
                <a:spcPts val="0"/>
              </a:spcBef>
              <a:spcAft>
                <a:spcPts val="0"/>
              </a:spcAft>
              <a:buNone/>
            </a:pPr>
            <a:r>
              <a:rPr lang="en" sz="1700">
                <a:solidFill>
                  <a:schemeClr val="dk1"/>
                </a:solidFill>
                <a:latin typeface="Roboto"/>
                <a:ea typeface="Roboto"/>
                <a:cs typeface="Roboto"/>
                <a:sym typeface="Roboto"/>
              </a:rPr>
              <a:t>- </a:t>
            </a:r>
            <a:r>
              <a:rPr b="1" lang="en" sz="1700">
                <a:solidFill>
                  <a:schemeClr val="dk1"/>
                </a:solidFill>
                <a:latin typeface="Roboto"/>
                <a:ea typeface="Roboto"/>
                <a:cs typeface="Roboto"/>
                <a:sym typeface="Roboto"/>
              </a:rPr>
              <a:t>Massive load demand</a:t>
            </a:r>
            <a:r>
              <a:rPr lang="en" sz="1700">
                <a:solidFill>
                  <a:schemeClr val="dk1"/>
                </a:solidFill>
                <a:latin typeface="Roboto"/>
                <a:ea typeface="Roboto"/>
                <a:cs typeface="Roboto"/>
                <a:sym typeface="Roboto"/>
              </a:rPr>
              <a:t> for larger classes of data centers, between 10 MW </a:t>
            </a:r>
            <a:endParaRPr sz="1700">
              <a:solidFill>
                <a:schemeClr val="dk1"/>
              </a:solidFill>
              <a:latin typeface="Roboto"/>
              <a:ea typeface="Roboto"/>
              <a:cs typeface="Roboto"/>
              <a:sym typeface="Roboto"/>
            </a:endParaRPr>
          </a:p>
          <a:p>
            <a:pPr indent="0" lvl="0" marL="0" rtl="0" algn="l">
              <a:spcBef>
                <a:spcPts val="0"/>
              </a:spcBef>
              <a:spcAft>
                <a:spcPts val="0"/>
              </a:spcAft>
              <a:buNone/>
            </a:pPr>
            <a:r>
              <a:rPr lang="en" sz="1700">
                <a:solidFill>
                  <a:schemeClr val="dk1"/>
                </a:solidFill>
                <a:latin typeface="Roboto"/>
                <a:ea typeface="Roboto"/>
                <a:cs typeface="Roboto"/>
                <a:sym typeface="Roboto"/>
              </a:rPr>
              <a:t>to 1 GW or more. Not enough generation on the grid to support many larger projects. </a:t>
            </a:r>
            <a:br>
              <a:rPr lang="en" sz="1700">
                <a:solidFill>
                  <a:schemeClr val="dk1"/>
                </a:solidFill>
                <a:latin typeface="Roboto"/>
                <a:ea typeface="Roboto"/>
                <a:cs typeface="Roboto"/>
                <a:sym typeface="Roboto"/>
              </a:rPr>
            </a:br>
            <a:r>
              <a:rPr lang="en" sz="1700">
                <a:solidFill>
                  <a:schemeClr val="dk1"/>
                </a:solidFill>
                <a:latin typeface="Roboto"/>
                <a:ea typeface="Roboto"/>
                <a:cs typeface="Roboto"/>
                <a:sym typeface="Roboto"/>
              </a:rPr>
              <a:t>ISO NE predicts 400 MW by 2040 (about 1.4% rise from current capacity). </a:t>
            </a:r>
            <a:br>
              <a:rPr lang="en" sz="1700">
                <a:solidFill>
                  <a:schemeClr val="dk1"/>
                </a:solidFill>
                <a:latin typeface="Roboto"/>
                <a:ea typeface="Roboto"/>
                <a:cs typeface="Roboto"/>
                <a:sym typeface="Roboto"/>
              </a:rPr>
            </a:br>
            <a:r>
              <a:rPr lang="en" sz="1700">
                <a:solidFill>
                  <a:schemeClr val="dk1"/>
                </a:solidFill>
                <a:latin typeface="Roboto"/>
                <a:ea typeface="Roboto"/>
                <a:cs typeface="Roboto"/>
                <a:sym typeface="Roboto"/>
              </a:rPr>
              <a:t>Nationally, data center percentage of all power use from data centers has risen from 1.4% to 4.4%</a:t>
            </a:r>
            <a:br>
              <a:rPr lang="en" sz="800">
                <a:solidFill>
                  <a:schemeClr val="dk1"/>
                </a:solidFill>
                <a:latin typeface="Roboto"/>
                <a:ea typeface="Roboto"/>
                <a:cs typeface="Roboto"/>
                <a:sym typeface="Roboto"/>
              </a:rPr>
            </a:br>
            <a:br>
              <a:rPr lang="en" sz="800">
                <a:solidFill>
                  <a:schemeClr val="dk1"/>
                </a:solidFill>
                <a:latin typeface="Roboto"/>
                <a:ea typeface="Roboto"/>
                <a:cs typeface="Roboto"/>
                <a:sym typeface="Roboto"/>
              </a:rPr>
            </a:br>
            <a:r>
              <a:rPr lang="en" sz="1700">
                <a:solidFill>
                  <a:schemeClr val="dk1"/>
                </a:solidFill>
                <a:latin typeface="Roboto"/>
                <a:ea typeface="Roboto"/>
                <a:cs typeface="Roboto"/>
                <a:sym typeface="Roboto"/>
              </a:rPr>
              <a:t>- </a:t>
            </a:r>
            <a:r>
              <a:rPr b="1" lang="en" sz="1700">
                <a:solidFill>
                  <a:schemeClr val="dk1"/>
                </a:solidFill>
                <a:latin typeface="Roboto"/>
                <a:ea typeface="Roboto"/>
                <a:cs typeface="Roboto"/>
                <a:sym typeface="Roboto"/>
              </a:rPr>
              <a:t>Volatile load demand</a:t>
            </a:r>
            <a:r>
              <a:rPr lang="en" sz="1700">
                <a:solidFill>
                  <a:schemeClr val="dk1"/>
                </a:solidFill>
                <a:latin typeface="Roboto"/>
                <a:ea typeface="Roboto"/>
                <a:cs typeface="Roboto"/>
                <a:sym typeface="Roboto"/>
              </a:rPr>
              <a:t> - hundreds of MW or a GW+ can drop from peak demand to zero in a matter of seconds, depending on server function. </a:t>
            </a:r>
            <a:endParaRPr sz="1700">
              <a:solidFill>
                <a:schemeClr val="dk1"/>
              </a:solidFill>
              <a:latin typeface="Roboto"/>
              <a:ea typeface="Roboto"/>
              <a:cs typeface="Roboto"/>
              <a:sym typeface="Roboto"/>
            </a:endParaRPr>
          </a:p>
          <a:p>
            <a:pPr indent="-336550" lvl="0" marL="457200" rtl="0" algn="l">
              <a:spcBef>
                <a:spcPts val="0"/>
              </a:spcBef>
              <a:spcAft>
                <a:spcPts val="0"/>
              </a:spcAft>
              <a:buClr>
                <a:schemeClr val="dk1"/>
              </a:buClr>
              <a:buSzPts val="1700"/>
              <a:buFont typeface="Roboto"/>
              <a:buChar char="-"/>
            </a:pPr>
            <a:r>
              <a:rPr lang="en" sz="1700">
                <a:solidFill>
                  <a:schemeClr val="dk1"/>
                </a:solidFill>
                <a:latin typeface="Roboto"/>
                <a:ea typeface="Roboto"/>
                <a:cs typeface="Roboto"/>
                <a:sym typeface="Roboto"/>
              </a:rPr>
              <a:t>Voltage drops and spikes / grid transients</a:t>
            </a:r>
            <a:endParaRPr sz="1700">
              <a:solidFill>
                <a:schemeClr val="dk1"/>
              </a:solidFill>
              <a:latin typeface="Roboto"/>
              <a:ea typeface="Roboto"/>
              <a:cs typeface="Roboto"/>
              <a:sym typeface="Roboto"/>
            </a:endParaRPr>
          </a:p>
          <a:p>
            <a:pPr indent="-336550" lvl="0" marL="457200" rtl="0" algn="l">
              <a:spcBef>
                <a:spcPts val="0"/>
              </a:spcBef>
              <a:spcAft>
                <a:spcPts val="0"/>
              </a:spcAft>
              <a:buClr>
                <a:schemeClr val="dk1"/>
              </a:buClr>
              <a:buSzPts val="1700"/>
              <a:buFont typeface="Roboto"/>
              <a:buChar char="-"/>
            </a:pPr>
            <a:r>
              <a:rPr lang="en" sz="1700">
                <a:solidFill>
                  <a:schemeClr val="dk1"/>
                </a:solidFill>
                <a:latin typeface="Roboto"/>
                <a:ea typeface="Roboto"/>
                <a:cs typeface="Roboto"/>
                <a:sym typeface="Roboto"/>
              </a:rPr>
              <a:t>Reduced power supply quality damaging sensitive </a:t>
            </a:r>
            <a:r>
              <a:rPr lang="en" sz="1700">
                <a:solidFill>
                  <a:schemeClr val="dk1"/>
                </a:solidFill>
                <a:latin typeface="Roboto"/>
                <a:ea typeface="Roboto"/>
                <a:cs typeface="Roboto"/>
                <a:sym typeface="Roboto"/>
              </a:rPr>
              <a:t>electronics</a:t>
            </a:r>
            <a:r>
              <a:rPr lang="en" sz="1700">
                <a:solidFill>
                  <a:schemeClr val="dk1"/>
                </a:solidFill>
                <a:latin typeface="Roboto"/>
                <a:ea typeface="Roboto"/>
                <a:cs typeface="Roboto"/>
                <a:sym typeface="Roboto"/>
              </a:rPr>
              <a:t> nearby</a:t>
            </a:r>
            <a:endParaRPr sz="1700">
              <a:solidFill>
                <a:schemeClr val="dk1"/>
              </a:solidFill>
              <a:latin typeface="Roboto"/>
              <a:ea typeface="Roboto"/>
              <a:cs typeface="Roboto"/>
              <a:sym typeface="Roboto"/>
            </a:endParaRPr>
          </a:p>
          <a:p>
            <a:pPr indent="-336550" lvl="0" marL="457200" rtl="0" algn="l">
              <a:spcBef>
                <a:spcPts val="0"/>
              </a:spcBef>
              <a:spcAft>
                <a:spcPts val="0"/>
              </a:spcAft>
              <a:buClr>
                <a:schemeClr val="dk1"/>
              </a:buClr>
              <a:buSzPts val="1700"/>
              <a:buFont typeface="Roboto"/>
              <a:buChar char="-"/>
            </a:pPr>
            <a:r>
              <a:rPr lang="en" sz="1700">
                <a:solidFill>
                  <a:schemeClr val="dk1"/>
                </a:solidFill>
                <a:latin typeface="Roboto"/>
                <a:ea typeface="Roboto"/>
                <a:cs typeface="Roboto"/>
                <a:sym typeface="Roboto"/>
              </a:rPr>
              <a:t>Cascading power disruptions including blackouts</a:t>
            </a:r>
            <a:br>
              <a:rPr lang="en" sz="800">
                <a:solidFill>
                  <a:schemeClr val="dk1"/>
                </a:solidFill>
                <a:latin typeface="Roboto"/>
                <a:ea typeface="Roboto"/>
                <a:cs typeface="Roboto"/>
                <a:sym typeface="Roboto"/>
              </a:rPr>
            </a:br>
            <a:endParaRPr sz="800">
              <a:solidFill>
                <a:schemeClr val="dk1"/>
              </a:solidFill>
              <a:latin typeface="Roboto"/>
              <a:ea typeface="Roboto"/>
              <a:cs typeface="Roboto"/>
              <a:sym typeface="Roboto"/>
            </a:endParaRPr>
          </a:p>
          <a:p>
            <a:pPr indent="0" lvl="0" marL="0" rtl="0" algn="l">
              <a:spcBef>
                <a:spcPts val="0"/>
              </a:spcBef>
              <a:spcAft>
                <a:spcPts val="0"/>
              </a:spcAft>
              <a:buNone/>
            </a:pPr>
            <a:r>
              <a:rPr lang="en" sz="1700">
                <a:solidFill>
                  <a:schemeClr val="dk1"/>
                </a:solidFill>
                <a:latin typeface="Roboto"/>
                <a:ea typeface="Roboto"/>
                <a:cs typeface="Roboto"/>
                <a:sym typeface="Roboto"/>
              </a:rPr>
              <a:t>- </a:t>
            </a:r>
            <a:r>
              <a:rPr b="1" lang="en" sz="1700">
                <a:solidFill>
                  <a:schemeClr val="dk1"/>
                </a:solidFill>
                <a:latin typeface="Roboto"/>
                <a:ea typeface="Roboto"/>
                <a:cs typeface="Roboto"/>
                <a:sym typeface="Roboto"/>
              </a:rPr>
              <a:t>Spike local utility rates</a:t>
            </a:r>
            <a:r>
              <a:rPr lang="en" sz="1700">
                <a:solidFill>
                  <a:schemeClr val="dk1"/>
                </a:solidFill>
                <a:latin typeface="Roboto"/>
                <a:ea typeface="Roboto"/>
                <a:cs typeface="Roboto"/>
                <a:sym typeface="Roboto"/>
              </a:rPr>
              <a:t> - Need for upgrades to the grid </a:t>
            </a:r>
            <a:br>
              <a:rPr lang="en" sz="1700">
                <a:solidFill>
                  <a:schemeClr val="dk1"/>
                </a:solidFill>
                <a:latin typeface="Roboto"/>
                <a:ea typeface="Roboto"/>
                <a:cs typeface="Roboto"/>
                <a:sym typeface="Roboto"/>
              </a:rPr>
            </a:br>
            <a:r>
              <a:rPr lang="en" sz="1700">
                <a:solidFill>
                  <a:schemeClr val="dk1"/>
                </a:solidFill>
                <a:latin typeface="Roboto"/>
                <a:ea typeface="Roboto"/>
                <a:cs typeface="Roboto"/>
                <a:sym typeface="Roboto"/>
              </a:rPr>
              <a:t>system are most often socialized to all utility customers.</a:t>
            </a:r>
            <a:endParaRPr sz="1700">
              <a:solidFill>
                <a:schemeClr val="dk1"/>
              </a:solidFill>
              <a:latin typeface="Roboto"/>
              <a:ea typeface="Roboto"/>
              <a:cs typeface="Roboto"/>
              <a:sym typeface="Roboto"/>
            </a:endParaRPr>
          </a:p>
        </p:txBody>
      </p:sp>
      <p:sp>
        <p:nvSpPr>
          <p:cNvPr id="92" name="Google Shape;92;p16"/>
          <p:cNvSpPr/>
          <p:nvPr/>
        </p:nvSpPr>
        <p:spPr>
          <a:xfrm>
            <a:off x="7180375" y="4425207"/>
            <a:ext cx="1817700" cy="551100"/>
          </a:xfrm>
          <a:prstGeom prst="rect">
            <a:avLst/>
          </a:prstGeom>
          <a:solidFill>
            <a:srgbClr val="FFFFFF"/>
          </a:solidFill>
          <a:ln>
            <a:noFill/>
          </a:ln>
        </p:spPr>
        <p:txBody>
          <a:bodyPr anchorCtr="0" anchor="ctr" bIns="85450" lIns="85450" spcFirstLastPara="1" rIns="85450" wrap="square" tIns="85450">
            <a:noAutofit/>
          </a:bodyPr>
          <a:lstStyle/>
          <a:p>
            <a:pPr indent="0" lvl="0" marL="0" rtl="0" algn="ctr">
              <a:spcBef>
                <a:spcPts val="0"/>
              </a:spcBef>
              <a:spcAft>
                <a:spcPts val="0"/>
              </a:spcAft>
              <a:buNone/>
            </a:pPr>
            <a:r>
              <a:t/>
            </a:r>
            <a:endParaRPr sz="1309">
              <a:latin typeface="DM Sans"/>
              <a:ea typeface="DM Sans"/>
              <a:cs typeface="DM Sans"/>
              <a:sym typeface="DM Sans"/>
            </a:endParaRPr>
          </a:p>
        </p:txBody>
      </p:sp>
      <p:pic>
        <p:nvPicPr>
          <p:cNvPr id="93" name="Google Shape;93;p16" title="BEATlogo.jpg"/>
          <p:cNvPicPr preferRelativeResize="0"/>
          <p:nvPr/>
        </p:nvPicPr>
        <p:blipFill>
          <a:blip r:embed="rId3">
            <a:alphaModFix/>
          </a:blip>
          <a:stretch>
            <a:fillRect/>
          </a:stretch>
        </p:blipFill>
        <p:spPr>
          <a:xfrm>
            <a:off x="6248375" y="4387082"/>
            <a:ext cx="839741" cy="595799"/>
          </a:xfrm>
          <a:prstGeom prst="rect">
            <a:avLst/>
          </a:prstGeom>
          <a:noFill/>
          <a:ln>
            <a:noFill/>
          </a:ln>
        </p:spPr>
      </p:pic>
      <p:pic>
        <p:nvPicPr>
          <p:cNvPr descr="PLAN-logo_6-15 by150.jpg" id="94" name="Google Shape;94;p16"/>
          <p:cNvPicPr preferRelativeResize="0"/>
          <p:nvPr/>
        </p:nvPicPr>
        <p:blipFill>
          <a:blip r:embed="rId4">
            <a:alphaModFix/>
          </a:blip>
          <a:stretch>
            <a:fillRect/>
          </a:stretch>
        </p:blipFill>
        <p:spPr>
          <a:xfrm>
            <a:off x="7207124" y="4444249"/>
            <a:ext cx="1746989" cy="522010"/>
          </a:xfrm>
          <a:prstGeom prst="rect">
            <a:avLst/>
          </a:prstGeom>
          <a:noFill/>
          <a:ln>
            <a:noFill/>
          </a:ln>
        </p:spPr>
      </p:pic>
      <p:sp>
        <p:nvSpPr>
          <p:cNvPr id="95" name="Google Shape;95;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96" name="Google Shape;96;p16"/>
          <p:cNvCxnSpPr/>
          <p:nvPr/>
        </p:nvCxnSpPr>
        <p:spPr>
          <a:xfrm rot="10800000">
            <a:off x="121750" y="0"/>
            <a:ext cx="0" cy="5143500"/>
          </a:xfrm>
          <a:prstGeom prst="straightConnector1">
            <a:avLst/>
          </a:prstGeom>
          <a:noFill/>
          <a:ln cap="flat" cmpd="sng" w="228600">
            <a:solidFill>
              <a:srgbClr val="FFE599"/>
            </a:solidFill>
            <a:prstDash val="solid"/>
            <a:round/>
            <a:headEnd len="med" w="med" type="none"/>
            <a:tailEnd len="med" w="med"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7"/>
          <p:cNvSpPr/>
          <p:nvPr/>
        </p:nvSpPr>
        <p:spPr>
          <a:xfrm>
            <a:off x="12150" y="12150"/>
            <a:ext cx="9144000" cy="5143500"/>
          </a:xfrm>
          <a:prstGeom prst="rect">
            <a:avLst/>
          </a:prstGeom>
          <a:solidFill>
            <a:srgbClr val="E6F4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2" name="Google Shape;102;p17"/>
          <p:cNvSpPr/>
          <p:nvPr/>
        </p:nvSpPr>
        <p:spPr>
          <a:xfrm>
            <a:off x="6729271" y="2028184"/>
            <a:ext cx="1817700" cy="13965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3" name="Google Shape;103;p17"/>
          <p:cNvSpPr txBox="1"/>
          <p:nvPr/>
        </p:nvSpPr>
        <p:spPr>
          <a:xfrm>
            <a:off x="391775" y="273625"/>
            <a:ext cx="8562300" cy="463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dk1"/>
                </a:solidFill>
                <a:latin typeface="Roboto"/>
                <a:ea typeface="Roboto"/>
                <a:cs typeface="Roboto"/>
                <a:sym typeface="Roboto"/>
              </a:rPr>
              <a:t>NEW ENGLAND DATA CENTERS PROPOSALS GROWING</a:t>
            </a:r>
            <a:endParaRPr b="1" sz="900">
              <a:solidFill>
                <a:schemeClr val="dk1"/>
              </a:solidFill>
              <a:latin typeface="Roboto"/>
              <a:ea typeface="Roboto"/>
              <a:cs typeface="Roboto"/>
              <a:sym typeface="Roboto"/>
            </a:endParaRPr>
          </a:p>
          <a:p>
            <a:pPr indent="0" lvl="0" marL="0" rtl="0" algn="l">
              <a:spcBef>
                <a:spcPts val="0"/>
              </a:spcBef>
              <a:spcAft>
                <a:spcPts val="0"/>
              </a:spcAft>
              <a:buNone/>
            </a:pPr>
            <a:r>
              <a:t/>
            </a:r>
            <a:endParaRPr sz="900">
              <a:solidFill>
                <a:schemeClr val="dk1"/>
              </a:solidFill>
              <a:latin typeface="Roboto"/>
              <a:ea typeface="Roboto"/>
              <a:cs typeface="Roboto"/>
              <a:sym typeface="Roboto"/>
            </a:endParaRPr>
          </a:p>
          <a:p>
            <a:pPr indent="0" lvl="0" marL="0" rtl="0" algn="l">
              <a:spcBef>
                <a:spcPts val="0"/>
              </a:spcBef>
              <a:spcAft>
                <a:spcPts val="0"/>
              </a:spcAft>
              <a:buNone/>
            </a:pPr>
            <a:r>
              <a:rPr lang="en" sz="1550">
                <a:solidFill>
                  <a:schemeClr val="dk1"/>
                </a:solidFill>
                <a:latin typeface="Roboto"/>
                <a:ea typeface="Roboto"/>
                <a:cs typeface="Roboto"/>
                <a:sym typeface="Roboto"/>
              </a:rPr>
              <a:t>Most data centers currently in NE are mid-size, not hyperscalers. Nationally, this trend is shifting toward hyperscalers (over 100 MW load). Demand expected to triple by 2030.</a:t>
            </a:r>
            <a:endParaRPr sz="900">
              <a:solidFill>
                <a:schemeClr val="dk1"/>
              </a:solidFill>
              <a:latin typeface="Roboto"/>
              <a:ea typeface="Roboto"/>
              <a:cs typeface="Roboto"/>
              <a:sym typeface="Roboto"/>
            </a:endParaRPr>
          </a:p>
          <a:p>
            <a:pPr indent="0" lvl="0" marL="0" rtl="0" algn="l">
              <a:spcBef>
                <a:spcPts val="0"/>
              </a:spcBef>
              <a:spcAft>
                <a:spcPts val="0"/>
              </a:spcAft>
              <a:buNone/>
            </a:pPr>
            <a:r>
              <a:t/>
            </a:r>
            <a:endParaRPr sz="900">
              <a:solidFill>
                <a:schemeClr val="dk1"/>
              </a:solidFill>
              <a:latin typeface="Roboto"/>
              <a:ea typeface="Roboto"/>
              <a:cs typeface="Roboto"/>
              <a:sym typeface="Roboto"/>
            </a:endParaRPr>
          </a:p>
          <a:p>
            <a:pPr indent="0" lvl="0" marL="0" rtl="0" algn="l">
              <a:spcBef>
                <a:spcPts val="0"/>
              </a:spcBef>
              <a:spcAft>
                <a:spcPts val="0"/>
              </a:spcAft>
              <a:buNone/>
            </a:pPr>
            <a:r>
              <a:rPr lang="en" sz="1550">
                <a:solidFill>
                  <a:schemeClr val="dk1"/>
                </a:solidFill>
                <a:latin typeface="Roboto"/>
                <a:ea typeface="Roboto"/>
                <a:cs typeface="Roboto"/>
                <a:sym typeface="Roboto"/>
              </a:rPr>
              <a:t>Larger and</a:t>
            </a:r>
            <a:r>
              <a:rPr lang="en" sz="1550">
                <a:solidFill>
                  <a:schemeClr val="dk1"/>
                </a:solidFill>
                <a:latin typeface="Roboto"/>
                <a:ea typeface="Roboto"/>
                <a:cs typeface="Roboto"/>
                <a:sym typeface="Roboto"/>
              </a:rPr>
              <a:t> hyperscale proposals are showing up in New England. Incentives could invite more.</a:t>
            </a:r>
            <a:br>
              <a:rPr lang="en" sz="800">
                <a:solidFill>
                  <a:schemeClr val="dk1"/>
                </a:solidFill>
                <a:latin typeface="Roboto"/>
                <a:ea typeface="Roboto"/>
                <a:cs typeface="Roboto"/>
                <a:sym typeface="Roboto"/>
              </a:rPr>
            </a:br>
            <a:endParaRPr sz="800">
              <a:solidFill>
                <a:schemeClr val="dk1"/>
              </a:solidFill>
              <a:latin typeface="Roboto"/>
              <a:ea typeface="Roboto"/>
              <a:cs typeface="Roboto"/>
              <a:sym typeface="Roboto"/>
            </a:endParaRPr>
          </a:p>
          <a:p>
            <a:pPr indent="-330200" lvl="0" marL="457200" rtl="0" algn="l">
              <a:spcBef>
                <a:spcPts val="0"/>
              </a:spcBef>
              <a:spcAft>
                <a:spcPts val="0"/>
              </a:spcAft>
              <a:buClr>
                <a:schemeClr val="dk1"/>
              </a:buClr>
              <a:buSzPts val="1600"/>
              <a:buFont typeface="Roboto"/>
              <a:buChar char="-"/>
            </a:pPr>
            <a:r>
              <a:rPr b="1" lang="en" sz="1600">
                <a:solidFill>
                  <a:schemeClr val="dk1"/>
                </a:solidFill>
                <a:latin typeface="Roboto"/>
                <a:ea typeface="Roboto"/>
                <a:cs typeface="Roboto"/>
                <a:sym typeface="Roboto"/>
              </a:rPr>
              <a:t>Atlas Capital, Bloomfield, CT</a:t>
            </a:r>
            <a:r>
              <a:rPr i="1" lang="en" sz="1600">
                <a:solidFill>
                  <a:schemeClr val="dk1"/>
                </a:solidFill>
                <a:latin typeface="Roboto"/>
                <a:ea typeface="Roboto"/>
                <a:cs typeface="Roboto"/>
                <a:sym typeface="Roboto"/>
              </a:rPr>
              <a:t> - proposal active</a:t>
            </a:r>
            <a:endParaRPr sz="1600">
              <a:solidFill>
                <a:schemeClr val="dk1"/>
              </a:solidFill>
              <a:latin typeface="Roboto"/>
              <a:ea typeface="Roboto"/>
              <a:cs typeface="Roboto"/>
              <a:sym typeface="Roboto"/>
            </a:endParaRPr>
          </a:p>
          <a:p>
            <a:pPr indent="0" lvl="0" marL="457200" rtl="0" algn="l">
              <a:spcBef>
                <a:spcPts val="0"/>
              </a:spcBef>
              <a:spcAft>
                <a:spcPts val="0"/>
              </a:spcAft>
              <a:buNone/>
            </a:pPr>
            <a:r>
              <a:rPr b="1" i="1" lang="en" sz="1600">
                <a:solidFill>
                  <a:schemeClr val="dk1"/>
                </a:solidFill>
                <a:highlight>
                  <a:srgbClr val="D1FFD1"/>
                </a:highlight>
                <a:latin typeface="Roboto"/>
                <a:ea typeface="Roboto"/>
                <a:cs typeface="Roboto"/>
                <a:sym typeface="Roboto"/>
              </a:rPr>
              <a:t>100-300 MW</a:t>
            </a:r>
            <a:r>
              <a:rPr i="1" lang="en" sz="1600">
                <a:solidFill>
                  <a:schemeClr val="dk1"/>
                </a:solidFill>
                <a:highlight>
                  <a:srgbClr val="D1FFD1"/>
                </a:highlight>
                <a:latin typeface="Roboto"/>
                <a:ea typeface="Roboto"/>
                <a:cs typeface="Roboto"/>
                <a:sym typeface="Roboto"/>
              </a:rPr>
              <a:t>,</a:t>
            </a:r>
            <a:r>
              <a:rPr i="1" lang="en" sz="1600">
                <a:solidFill>
                  <a:schemeClr val="dk1"/>
                </a:solidFill>
                <a:latin typeface="Roboto"/>
                <a:ea typeface="Roboto"/>
                <a:cs typeface="Roboto"/>
                <a:sym typeface="Roboto"/>
              </a:rPr>
              <a:t> 900K sq. ft., 127K sq. ft. substation</a:t>
            </a:r>
            <a:br>
              <a:rPr i="1" lang="en" sz="600">
                <a:solidFill>
                  <a:schemeClr val="dk1"/>
                </a:solidFill>
                <a:latin typeface="Roboto"/>
                <a:ea typeface="Roboto"/>
                <a:cs typeface="Roboto"/>
                <a:sym typeface="Roboto"/>
              </a:rPr>
            </a:br>
            <a:endParaRPr i="1" sz="600">
              <a:solidFill>
                <a:schemeClr val="dk1"/>
              </a:solidFill>
              <a:latin typeface="Roboto"/>
              <a:ea typeface="Roboto"/>
              <a:cs typeface="Roboto"/>
              <a:sym typeface="Roboto"/>
            </a:endParaRPr>
          </a:p>
          <a:p>
            <a:pPr indent="-330200" lvl="0" marL="457200" rtl="0" algn="l">
              <a:spcBef>
                <a:spcPts val="0"/>
              </a:spcBef>
              <a:spcAft>
                <a:spcPts val="0"/>
              </a:spcAft>
              <a:buClr>
                <a:schemeClr val="dk1"/>
              </a:buClr>
              <a:buSzPts val="1600"/>
              <a:buFont typeface="Roboto"/>
              <a:buChar char="-"/>
            </a:pPr>
            <a:r>
              <a:rPr b="1" lang="en" sz="1600">
                <a:solidFill>
                  <a:schemeClr val="dk1"/>
                </a:solidFill>
                <a:latin typeface="Roboto"/>
                <a:ea typeface="Roboto"/>
                <a:cs typeface="Roboto"/>
                <a:sym typeface="Roboto"/>
              </a:rPr>
              <a:t>Smithfield, RI </a:t>
            </a:r>
            <a:r>
              <a:rPr i="1" lang="en" sz="1600">
                <a:solidFill>
                  <a:schemeClr val="dk1"/>
                </a:solidFill>
                <a:latin typeface="Roboto"/>
                <a:ea typeface="Roboto"/>
                <a:cs typeface="Roboto"/>
                <a:sym typeface="Roboto"/>
              </a:rPr>
              <a:t>- proposal paused</a:t>
            </a:r>
            <a:endParaRPr b="1" i="1" sz="1600">
              <a:solidFill>
                <a:schemeClr val="dk1"/>
              </a:solidFill>
              <a:latin typeface="Roboto"/>
              <a:ea typeface="Roboto"/>
              <a:cs typeface="Roboto"/>
              <a:sym typeface="Roboto"/>
            </a:endParaRPr>
          </a:p>
          <a:p>
            <a:pPr indent="0" lvl="0" marL="457200" rtl="0" algn="l">
              <a:spcBef>
                <a:spcPts val="0"/>
              </a:spcBef>
              <a:spcAft>
                <a:spcPts val="0"/>
              </a:spcAft>
              <a:buNone/>
            </a:pPr>
            <a:r>
              <a:rPr b="1" i="1" lang="en" sz="1600">
                <a:solidFill>
                  <a:schemeClr val="dk1"/>
                </a:solidFill>
                <a:highlight>
                  <a:srgbClr val="D1FFD1"/>
                </a:highlight>
                <a:latin typeface="Roboto"/>
                <a:ea typeface="Roboto"/>
                <a:cs typeface="Roboto"/>
                <a:sym typeface="Roboto"/>
              </a:rPr>
              <a:t>100-300 MW</a:t>
            </a:r>
            <a:r>
              <a:rPr i="1" lang="en" sz="1600">
                <a:solidFill>
                  <a:schemeClr val="dk1"/>
                </a:solidFill>
                <a:highlight>
                  <a:srgbClr val="D1FFD1"/>
                </a:highlight>
                <a:latin typeface="Roboto"/>
                <a:ea typeface="Roboto"/>
                <a:cs typeface="Roboto"/>
                <a:sym typeface="Roboto"/>
              </a:rPr>
              <a:t>,</a:t>
            </a:r>
            <a:r>
              <a:rPr i="1" lang="en" sz="1600">
                <a:solidFill>
                  <a:schemeClr val="dk1"/>
                </a:solidFill>
                <a:latin typeface="Roboto"/>
                <a:ea typeface="Roboto"/>
                <a:cs typeface="Roboto"/>
                <a:sym typeface="Roboto"/>
              </a:rPr>
              <a:t> 250K sq. ft., town voted 4-1 to ban data centers </a:t>
            </a:r>
            <a:br>
              <a:rPr i="1" lang="en" sz="600">
                <a:solidFill>
                  <a:schemeClr val="dk1"/>
                </a:solidFill>
                <a:latin typeface="Roboto"/>
                <a:ea typeface="Roboto"/>
                <a:cs typeface="Roboto"/>
                <a:sym typeface="Roboto"/>
              </a:rPr>
            </a:br>
            <a:endParaRPr i="1" sz="600">
              <a:solidFill>
                <a:schemeClr val="dk1"/>
              </a:solidFill>
              <a:latin typeface="Roboto"/>
              <a:ea typeface="Roboto"/>
              <a:cs typeface="Roboto"/>
              <a:sym typeface="Roboto"/>
            </a:endParaRPr>
          </a:p>
          <a:p>
            <a:pPr indent="-330200" lvl="0" marL="457200" rtl="0" algn="l">
              <a:spcBef>
                <a:spcPts val="0"/>
              </a:spcBef>
              <a:spcAft>
                <a:spcPts val="0"/>
              </a:spcAft>
              <a:buClr>
                <a:schemeClr val="dk1"/>
              </a:buClr>
              <a:buSzPts val="1600"/>
              <a:buFont typeface="Roboto"/>
              <a:buChar char="-"/>
            </a:pPr>
            <a:r>
              <a:rPr b="1" lang="en" sz="1600">
                <a:solidFill>
                  <a:schemeClr val="dk1"/>
                </a:solidFill>
                <a:latin typeface="Roboto"/>
                <a:ea typeface="Roboto"/>
                <a:cs typeface="Roboto"/>
                <a:sym typeface="Roboto"/>
              </a:rPr>
              <a:t>Westmass Development, Westfield, MA </a:t>
            </a:r>
            <a:r>
              <a:rPr i="1" lang="en" sz="1600">
                <a:solidFill>
                  <a:schemeClr val="dk1"/>
                </a:solidFill>
                <a:latin typeface="Roboto"/>
                <a:ea typeface="Roboto"/>
                <a:cs typeface="Roboto"/>
                <a:sym typeface="Roboto"/>
              </a:rPr>
              <a:t>- proposal paused</a:t>
            </a:r>
            <a:br>
              <a:rPr lang="en" sz="1600">
                <a:solidFill>
                  <a:schemeClr val="dk1"/>
                </a:solidFill>
                <a:latin typeface="Roboto"/>
                <a:ea typeface="Roboto"/>
                <a:cs typeface="Roboto"/>
                <a:sym typeface="Roboto"/>
              </a:rPr>
            </a:br>
            <a:r>
              <a:rPr b="1" i="1" lang="en" sz="1600">
                <a:solidFill>
                  <a:schemeClr val="dk1"/>
                </a:solidFill>
                <a:highlight>
                  <a:srgbClr val="D1FFD1"/>
                </a:highlight>
                <a:latin typeface="Roboto"/>
                <a:ea typeface="Roboto"/>
                <a:cs typeface="Roboto"/>
                <a:sym typeface="Roboto"/>
              </a:rPr>
              <a:t>150 - 300 MW</a:t>
            </a:r>
            <a:r>
              <a:rPr b="1" i="1" lang="en" sz="1600">
                <a:solidFill>
                  <a:schemeClr val="dk1"/>
                </a:solidFill>
                <a:latin typeface="Roboto"/>
                <a:ea typeface="Roboto"/>
                <a:cs typeface="Roboto"/>
                <a:sym typeface="Roboto"/>
              </a:rPr>
              <a:t>,</a:t>
            </a:r>
            <a:r>
              <a:rPr lang="en" sz="1600">
                <a:solidFill>
                  <a:schemeClr val="dk1"/>
                </a:solidFill>
                <a:latin typeface="Roboto"/>
                <a:ea typeface="Roboto"/>
                <a:cs typeface="Roboto"/>
                <a:sym typeface="Roboto"/>
              </a:rPr>
              <a:t> </a:t>
            </a:r>
            <a:r>
              <a:rPr i="1" lang="en" sz="1600">
                <a:solidFill>
                  <a:schemeClr val="dk1"/>
                </a:solidFill>
                <a:latin typeface="Roboto"/>
                <a:ea typeface="Roboto"/>
                <a:cs typeface="Roboto"/>
                <a:sym typeface="Roboto"/>
              </a:rPr>
              <a:t>2.7M sq. ft.</a:t>
            </a:r>
            <a:br>
              <a:rPr i="1" lang="en" sz="600">
                <a:solidFill>
                  <a:schemeClr val="dk1"/>
                </a:solidFill>
                <a:latin typeface="Roboto"/>
                <a:ea typeface="Roboto"/>
                <a:cs typeface="Roboto"/>
                <a:sym typeface="Roboto"/>
              </a:rPr>
            </a:br>
            <a:endParaRPr i="1" sz="600">
              <a:solidFill>
                <a:schemeClr val="dk1"/>
              </a:solidFill>
              <a:latin typeface="Roboto"/>
              <a:ea typeface="Roboto"/>
              <a:cs typeface="Roboto"/>
              <a:sym typeface="Roboto"/>
            </a:endParaRPr>
          </a:p>
          <a:p>
            <a:pPr indent="-330200" lvl="0" marL="457200" rtl="0" algn="l">
              <a:spcBef>
                <a:spcPts val="0"/>
              </a:spcBef>
              <a:spcAft>
                <a:spcPts val="0"/>
              </a:spcAft>
              <a:buClr>
                <a:schemeClr val="dk1"/>
              </a:buClr>
              <a:buSzPts val="1600"/>
              <a:buFont typeface="Roboto"/>
              <a:buChar char="-"/>
            </a:pPr>
            <a:r>
              <a:rPr b="1" i="1" lang="en" sz="1600">
                <a:solidFill>
                  <a:schemeClr val="dk1"/>
                </a:solidFill>
                <a:latin typeface="Roboto"/>
                <a:ea typeface="Roboto"/>
                <a:cs typeface="Roboto"/>
                <a:sym typeface="Roboto"/>
              </a:rPr>
              <a:t>Nottingham, NH </a:t>
            </a:r>
            <a:r>
              <a:rPr i="1" lang="en" sz="1600">
                <a:solidFill>
                  <a:schemeClr val="dk1"/>
                </a:solidFill>
                <a:latin typeface="Roboto"/>
                <a:ea typeface="Roboto"/>
                <a:cs typeface="Roboto"/>
                <a:sym typeface="Roboto"/>
              </a:rPr>
              <a:t>- proposal paused</a:t>
            </a:r>
            <a:br>
              <a:rPr i="1" lang="en" sz="1600">
                <a:solidFill>
                  <a:schemeClr val="dk1"/>
                </a:solidFill>
                <a:latin typeface="Roboto"/>
                <a:ea typeface="Roboto"/>
                <a:cs typeface="Roboto"/>
                <a:sym typeface="Roboto"/>
              </a:rPr>
            </a:br>
            <a:r>
              <a:rPr i="1" lang="en" sz="1600">
                <a:solidFill>
                  <a:schemeClr val="dk1"/>
                </a:solidFill>
                <a:latin typeface="Roboto"/>
                <a:ea typeface="Roboto"/>
                <a:cs typeface="Roboto"/>
                <a:sym typeface="Roboto"/>
              </a:rPr>
              <a:t>Not specified, but of size that usually demands </a:t>
            </a:r>
            <a:r>
              <a:rPr i="1" lang="en" sz="1600">
                <a:solidFill>
                  <a:schemeClr val="dk1"/>
                </a:solidFill>
                <a:highlight>
                  <a:srgbClr val="D1FFD1"/>
                </a:highlight>
                <a:latin typeface="Roboto"/>
                <a:ea typeface="Roboto"/>
                <a:cs typeface="Roboto"/>
                <a:sym typeface="Roboto"/>
              </a:rPr>
              <a:t>100-300 MW</a:t>
            </a:r>
            <a:br>
              <a:rPr i="1" lang="en" sz="600">
                <a:solidFill>
                  <a:schemeClr val="dk1"/>
                </a:solidFill>
                <a:highlight>
                  <a:srgbClr val="FFF2CC"/>
                </a:highlight>
                <a:latin typeface="Roboto"/>
                <a:ea typeface="Roboto"/>
                <a:cs typeface="Roboto"/>
                <a:sym typeface="Roboto"/>
              </a:rPr>
            </a:br>
            <a:endParaRPr i="1" sz="600">
              <a:solidFill>
                <a:schemeClr val="dk1"/>
              </a:solidFill>
              <a:highlight>
                <a:srgbClr val="FFF2CC"/>
              </a:highlight>
              <a:latin typeface="Roboto"/>
              <a:ea typeface="Roboto"/>
              <a:cs typeface="Roboto"/>
              <a:sym typeface="Roboto"/>
            </a:endParaRPr>
          </a:p>
          <a:p>
            <a:pPr indent="-330200" lvl="0" marL="457200" rtl="0" algn="l">
              <a:spcBef>
                <a:spcPts val="0"/>
              </a:spcBef>
              <a:spcAft>
                <a:spcPts val="0"/>
              </a:spcAft>
              <a:buClr>
                <a:schemeClr val="dk1"/>
              </a:buClr>
              <a:buSzPts val="1600"/>
              <a:buFont typeface="Roboto"/>
              <a:buChar char="-"/>
            </a:pPr>
            <a:r>
              <a:rPr b="1" lang="en" sz="1600">
                <a:solidFill>
                  <a:schemeClr val="dk1"/>
                </a:solidFill>
                <a:latin typeface="Roboto"/>
                <a:ea typeface="Roboto"/>
                <a:cs typeface="Roboto"/>
                <a:sym typeface="Roboto"/>
              </a:rPr>
              <a:t>Sanford Woods Industrial and Technical Campus, Sanford, ME </a:t>
            </a:r>
            <a:br>
              <a:rPr b="1" lang="en" sz="1600">
                <a:solidFill>
                  <a:schemeClr val="dk1"/>
                </a:solidFill>
                <a:latin typeface="Roboto"/>
                <a:ea typeface="Roboto"/>
                <a:cs typeface="Roboto"/>
                <a:sym typeface="Roboto"/>
              </a:rPr>
            </a:br>
            <a:r>
              <a:rPr i="1" lang="en" sz="1600">
                <a:solidFill>
                  <a:schemeClr val="dk1"/>
                </a:solidFill>
                <a:latin typeface="Roboto"/>
                <a:ea typeface="Roboto"/>
                <a:cs typeface="Roboto"/>
                <a:sym typeface="Roboto"/>
              </a:rPr>
              <a:t>- proposal paused</a:t>
            </a:r>
            <a:r>
              <a:rPr b="1" lang="en" sz="1600">
                <a:solidFill>
                  <a:schemeClr val="dk1"/>
                </a:solidFill>
                <a:latin typeface="Roboto"/>
                <a:ea typeface="Roboto"/>
                <a:cs typeface="Roboto"/>
                <a:sym typeface="Roboto"/>
              </a:rPr>
              <a:t>, </a:t>
            </a:r>
            <a:r>
              <a:rPr b="1" i="1" lang="en" sz="1600">
                <a:solidFill>
                  <a:schemeClr val="dk1"/>
                </a:solidFill>
                <a:highlight>
                  <a:srgbClr val="D1FFD1"/>
                </a:highlight>
                <a:latin typeface="Roboto"/>
                <a:ea typeface="Roboto"/>
                <a:cs typeface="Roboto"/>
                <a:sym typeface="Roboto"/>
              </a:rPr>
              <a:t>300 MW,</a:t>
            </a:r>
            <a:r>
              <a:rPr b="1" i="1" lang="en" sz="1600">
                <a:solidFill>
                  <a:schemeClr val="dk1"/>
                </a:solidFill>
                <a:latin typeface="Roboto"/>
                <a:ea typeface="Roboto"/>
                <a:cs typeface="Roboto"/>
                <a:sym typeface="Roboto"/>
              </a:rPr>
              <a:t> </a:t>
            </a:r>
            <a:endParaRPr b="1" i="1" sz="1600">
              <a:solidFill>
                <a:schemeClr val="dk1"/>
              </a:solidFill>
              <a:latin typeface="Roboto"/>
              <a:ea typeface="Roboto"/>
              <a:cs typeface="Roboto"/>
              <a:sym typeface="Roboto"/>
            </a:endParaRPr>
          </a:p>
          <a:p>
            <a:pPr indent="0" lvl="0" marL="0" rtl="0" algn="l">
              <a:spcBef>
                <a:spcPts val="0"/>
              </a:spcBef>
              <a:spcAft>
                <a:spcPts val="0"/>
              </a:spcAft>
              <a:buNone/>
            </a:pPr>
            <a:r>
              <a:t/>
            </a:r>
            <a:endParaRPr i="1" sz="16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b="1" sz="1800">
              <a:solidFill>
                <a:schemeClr val="dk1"/>
              </a:solidFill>
              <a:latin typeface="Roboto"/>
              <a:ea typeface="Roboto"/>
              <a:cs typeface="Roboto"/>
              <a:sym typeface="Roboto"/>
            </a:endParaRPr>
          </a:p>
        </p:txBody>
      </p:sp>
      <p:sp>
        <p:nvSpPr>
          <p:cNvPr id="104" name="Google Shape;104;p17"/>
          <p:cNvSpPr/>
          <p:nvPr/>
        </p:nvSpPr>
        <p:spPr>
          <a:xfrm>
            <a:off x="7180375" y="4425207"/>
            <a:ext cx="1817700" cy="551100"/>
          </a:xfrm>
          <a:prstGeom prst="rect">
            <a:avLst/>
          </a:prstGeom>
          <a:solidFill>
            <a:srgbClr val="FFFFFF"/>
          </a:solidFill>
          <a:ln>
            <a:noFill/>
          </a:ln>
        </p:spPr>
        <p:txBody>
          <a:bodyPr anchorCtr="0" anchor="ctr" bIns="85450" lIns="85450" spcFirstLastPara="1" rIns="85450" wrap="square" tIns="85450">
            <a:noAutofit/>
          </a:bodyPr>
          <a:lstStyle/>
          <a:p>
            <a:pPr indent="0" lvl="0" marL="0" rtl="0" algn="ctr">
              <a:spcBef>
                <a:spcPts val="0"/>
              </a:spcBef>
              <a:spcAft>
                <a:spcPts val="0"/>
              </a:spcAft>
              <a:buNone/>
            </a:pPr>
            <a:r>
              <a:t/>
            </a:r>
            <a:endParaRPr sz="1309">
              <a:latin typeface="DM Sans"/>
              <a:ea typeface="DM Sans"/>
              <a:cs typeface="DM Sans"/>
              <a:sym typeface="DM Sans"/>
            </a:endParaRPr>
          </a:p>
        </p:txBody>
      </p:sp>
      <p:pic>
        <p:nvPicPr>
          <p:cNvPr id="105" name="Google Shape;105;p17" title="BEATlogo.jpg"/>
          <p:cNvPicPr preferRelativeResize="0"/>
          <p:nvPr/>
        </p:nvPicPr>
        <p:blipFill>
          <a:blip r:embed="rId3">
            <a:alphaModFix/>
          </a:blip>
          <a:stretch>
            <a:fillRect/>
          </a:stretch>
        </p:blipFill>
        <p:spPr>
          <a:xfrm>
            <a:off x="8114375" y="3719857"/>
            <a:ext cx="839741" cy="595799"/>
          </a:xfrm>
          <a:prstGeom prst="rect">
            <a:avLst/>
          </a:prstGeom>
          <a:noFill/>
          <a:ln>
            <a:noFill/>
          </a:ln>
        </p:spPr>
      </p:pic>
      <p:pic>
        <p:nvPicPr>
          <p:cNvPr descr="PLAN-logo_6-15 by150.jpg" id="106" name="Google Shape;106;p17"/>
          <p:cNvPicPr preferRelativeResize="0"/>
          <p:nvPr/>
        </p:nvPicPr>
        <p:blipFill>
          <a:blip r:embed="rId4">
            <a:alphaModFix/>
          </a:blip>
          <a:stretch>
            <a:fillRect/>
          </a:stretch>
        </p:blipFill>
        <p:spPr>
          <a:xfrm>
            <a:off x="7207124" y="4444249"/>
            <a:ext cx="1746989" cy="522010"/>
          </a:xfrm>
          <a:prstGeom prst="rect">
            <a:avLst/>
          </a:prstGeom>
          <a:noFill/>
          <a:ln>
            <a:noFill/>
          </a:ln>
        </p:spPr>
      </p:pic>
      <p:sp>
        <p:nvSpPr>
          <p:cNvPr id="107" name="Google Shape;107;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08" name="Google Shape;108;p17"/>
          <p:cNvSpPr txBox="1"/>
          <p:nvPr/>
        </p:nvSpPr>
        <p:spPr>
          <a:xfrm>
            <a:off x="6841370" y="1985259"/>
            <a:ext cx="1635600" cy="153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Roboto ExtraBold"/>
                <a:ea typeface="Roboto ExtraBold"/>
                <a:cs typeface="Roboto ExtraBold"/>
                <a:sym typeface="Roboto ExtraBold"/>
              </a:rPr>
              <a:t>Current largest </a:t>
            </a:r>
            <a:br>
              <a:rPr lang="en">
                <a:solidFill>
                  <a:schemeClr val="dk2"/>
                </a:solidFill>
                <a:latin typeface="Roboto ExtraBold"/>
                <a:ea typeface="Roboto ExtraBold"/>
                <a:cs typeface="Roboto ExtraBold"/>
                <a:sym typeface="Roboto ExtraBold"/>
              </a:rPr>
            </a:br>
            <a:r>
              <a:rPr lang="en" u="sng">
                <a:solidFill>
                  <a:schemeClr val="dk2"/>
                </a:solidFill>
                <a:latin typeface="Roboto ExtraBold"/>
                <a:ea typeface="Roboto ExtraBold"/>
                <a:cs typeface="Roboto ExtraBold"/>
                <a:sym typeface="Roboto ExtraBold"/>
              </a:rPr>
              <a:t>data centers:</a:t>
            </a:r>
            <a:endParaRPr u="sng">
              <a:solidFill>
                <a:schemeClr val="dk2"/>
              </a:solidFill>
              <a:latin typeface="Roboto ExtraBold"/>
              <a:ea typeface="Roboto ExtraBold"/>
              <a:cs typeface="Roboto ExtraBold"/>
              <a:sym typeface="Roboto ExtraBold"/>
            </a:endParaRPr>
          </a:p>
          <a:p>
            <a:pPr indent="0" lvl="0" marL="0" rtl="0" algn="l">
              <a:spcBef>
                <a:spcPts val="0"/>
              </a:spcBef>
              <a:spcAft>
                <a:spcPts val="0"/>
              </a:spcAft>
              <a:buNone/>
            </a:pPr>
            <a:r>
              <a:rPr lang="en">
                <a:solidFill>
                  <a:schemeClr val="dk2"/>
                </a:solidFill>
                <a:latin typeface="Roboto SemiBold"/>
                <a:ea typeface="Roboto SemiBold"/>
                <a:cs typeface="Roboto SemiBold"/>
                <a:sym typeface="Roboto SemiBold"/>
              </a:rPr>
              <a:t>40 MW Lowell</a:t>
            </a:r>
            <a:endParaRPr>
              <a:solidFill>
                <a:schemeClr val="dk2"/>
              </a:solidFill>
              <a:latin typeface="Roboto SemiBold"/>
              <a:ea typeface="Roboto SemiBold"/>
              <a:cs typeface="Roboto SemiBold"/>
              <a:sym typeface="Roboto SemiBold"/>
            </a:endParaRPr>
          </a:p>
          <a:p>
            <a:pPr indent="0" lvl="0" marL="0" rtl="0" algn="l">
              <a:spcBef>
                <a:spcPts val="0"/>
              </a:spcBef>
              <a:spcAft>
                <a:spcPts val="0"/>
              </a:spcAft>
              <a:buNone/>
            </a:pPr>
            <a:r>
              <a:rPr lang="en">
                <a:solidFill>
                  <a:schemeClr val="dk2"/>
                </a:solidFill>
                <a:latin typeface="Roboto SemiBold"/>
                <a:ea typeface="Roboto SemiBold"/>
                <a:cs typeface="Roboto SemiBold"/>
                <a:sym typeface="Roboto SemiBold"/>
              </a:rPr>
              <a:t>30 MW Boston</a:t>
            </a:r>
            <a:endParaRPr>
              <a:solidFill>
                <a:schemeClr val="dk2"/>
              </a:solidFill>
              <a:latin typeface="Roboto SemiBold"/>
              <a:ea typeface="Roboto SemiBold"/>
              <a:cs typeface="Roboto SemiBold"/>
              <a:sym typeface="Roboto SemiBold"/>
            </a:endParaRPr>
          </a:p>
          <a:p>
            <a:pPr indent="0" lvl="0" marL="0" rtl="0" algn="l">
              <a:spcBef>
                <a:spcPts val="0"/>
              </a:spcBef>
              <a:spcAft>
                <a:spcPts val="0"/>
              </a:spcAft>
              <a:buNone/>
            </a:pPr>
            <a:r>
              <a:rPr lang="en">
                <a:solidFill>
                  <a:schemeClr val="dk2"/>
                </a:solidFill>
                <a:latin typeface="Roboto SemiBold"/>
                <a:ea typeface="Roboto SemiBold"/>
                <a:cs typeface="Roboto SemiBold"/>
                <a:sym typeface="Roboto SemiBold"/>
              </a:rPr>
              <a:t>15 MW Somerville</a:t>
            </a:r>
            <a:endParaRPr>
              <a:solidFill>
                <a:schemeClr val="dk2"/>
              </a:solidFill>
              <a:latin typeface="Roboto SemiBold"/>
              <a:ea typeface="Roboto SemiBold"/>
              <a:cs typeface="Roboto SemiBold"/>
              <a:sym typeface="Roboto SemiBold"/>
            </a:endParaRPr>
          </a:p>
          <a:p>
            <a:pPr indent="0" lvl="0" marL="0" rtl="0" algn="l">
              <a:spcBef>
                <a:spcPts val="0"/>
              </a:spcBef>
              <a:spcAft>
                <a:spcPts val="0"/>
              </a:spcAft>
              <a:buNone/>
            </a:pPr>
            <a:r>
              <a:rPr lang="en">
                <a:solidFill>
                  <a:schemeClr val="dk2"/>
                </a:solidFill>
                <a:latin typeface="Roboto SemiBold"/>
                <a:ea typeface="Roboto SemiBold"/>
                <a:cs typeface="Roboto SemiBold"/>
                <a:sym typeface="Roboto SemiBold"/>
              </a:rPr>
              <a:t>13 MW Boston</a:t>
            </a:r>
            <a:br>
              <a:rPr lang="en">
                <a:solidFill>
                  <a:schemeClr val="dk2"/>
                </a:solidFill>
                <a:latin typeface="Roboto SemiBold"/>
                <a:ea typeface="Roboto SemiBold"/>
                <a:cs typeface="Roboto SemiBold"/>
                <a:sym typeface="Roboto SemiBold"/>
              </a:rPr>
            </a:br>
            <a:endParaRPr>
              <a:solidFill>
                <a:schemeClr val="dk2"/>
              </a:solidFill>
              <a:latin typeface="Roboto SemiBold"/>
              <a:ea typeface="Roboto SemiBold"/>
              <a:cs typeface="Roboto SemiBold"/>
              <a:sym typeface="Roboto SemiBold"/>
            </a:endParaRPr>
          </a:p>
        </p:txBody>
      </p:sp>
      <p:cxnSp>
        <p:nvCxnSpPr>
          <p:cNvPr id="109" name="Google Shape;109;p17"/>
          <p:cNvCxnSpPr/>
          <p:nvPr/>
        </p:nvCxnSpPr>
        <p:spPr>
          <a:xfrm rot="10800000">
            <a:off x="121750" y="0"/>
            <a:ext cx="0" cy="5143500"/>
          </a:xfrm>
          <a:prstGeom prst="straightConnector1">
            <a:avLst/>
          </a:prstGeom>
          <a:noFill/>
          <a:ln cap="flat" cmpd="sng" w="228600">
            <a:solidFill>
              <a:srgbClr val="FFE599"/>
            </a:solidFill>
            <a:prstDash val="solid"/>
            <a:round/>
            <a:headEnd len="med" w="med" type="none"/>
            <a:tailEnd len="med" w="med"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8"/>
          <p:cNvSpPr/>
          <p:nvPr/>
        </p:nvSpPr>
        <p:spPr>
          <a:xfrm>
            <a:off x="-4496" y="12150"/>
            <a:ext cx="9144000" cy="5143500"/>
          </a:xfrm>
          <a:prstGeom prst="rect">
            <a:avLst/>
          </a:prstGeom>
          <a:solidFill>
            <a:srgbClr val="E6F4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5" name="Google Shape;115;p18"/>
          <p:cNvSpPr txBox="1"/>
          <p:nvPr/>
        </p:nvSpPr>
        <p:spPr>
          <a:xfrm>
            <a:off x="371300" y="259175"/>
            <a:ext cx="8768100" cy="425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dk1"/>
                </a:solidFill>
                <a:latin typeface="Roboto"/>
                <a:ea typeface="Roboto"/>
                <a:cs typeface="Roboto"/>
                <a:sym typeface="Roboto"/>
              </a:rPr>
              <a:t>BRING YOUR OWN POWER / GENERATION (BYOP / BYOG)</a:t>
            </a:r>
            <a:endParaRPr sz="1100">
              <a:solidFill>
                <a:schemeClr val="dk1"/>
              </a:solidFill>
              <a:latin typeface="Roboto"/>
              <a:ea typeface="Roboto"/>
              <a:cs typeface="Roboto"/>
              <a:sym typeface="Roboto"/>
            </a:endParaRPr>
          </a:p>
          <a:p>
            <a:pPr indent="0" lvl="0" marL="0" rtl="0" algn="l">
              <a:spcBef>
                <a:spcPts val="0"/>
              </a:spcBef>
              <a:spcAft>
                <a:spcPts val="0"/>
              </a:spcAft>
              <a:buNone/>
            </a:pPr>
            <a:br>
              <a:rPr lang="en" sz="700">
                <a:solidFill>
                  <a:schemeClr val="dk1"/>
                </a:solidFill>
                <a:latin typeface="Roboto"/>
                <a:ea typeface="Roboto"/>
                <a:cs typeface="Roboto"/>
                <a:sym typeface="Roboto"/>
              </a:rPr>
            </a:br>
            <a:r>
              <a:rPr lang="en" sz="1600">
                <a:solidFill>
                  <a:schemeClr val="dk1"/>
                </a:solidFill>
                <a:latin typeface="Roboto"/>
                <a:ea typeface="Roboto"/>
                <a:cs typeface="Roboto"/>
                <a:sym typeface="Roboto"/>
              </a:rPr>
              <a:t>Volatile loads from data centers are driving a push for BYO proposals. </a:t>
            </a:r>
            <a:br>
              <a:rPr lang="en" sz="1600">
                <a:solidFill>
                  <a:schemeClr val="dk1"/>
                </a:solidFill>
                <a:latin typeface="Roboto"/>
                <a:ea typeface="Roboto"/>
                <a:cs typeface="Roboto"/>
                <a:sym typeface="Roboto"/>
              </a:rPr>
            </a:br>
            <a:r>
              <a:rPr lang="en" sz="1600">
                <a:solidFill>
                  <a:schemeClr val="dk1"/>
                </a:solidFill>
                <a:latin typeface="Roboto"/>
                <a:ea typeface="Roboto"/>
                <a:cs typeface="Roboto"/>
                <a:sym typeface="Roboto"/>
              </a:rPr>
              <a:t>This is behind the meter (BTM) power generation, either near or directly at data centers </a:t>
            </a:r>
            <a:br>
              <a:rPr lang="en" sz="1600">
                <a:solidFill>
                  <a:schemeClr val="dk1"/>
                </a:solidFill>
                <a:latin typeface="Roboto"/>
                <a:ea typeface="Roboto"/>
                <a:cs typeface="Roboto"/>
                <a:sym typeface="Roboto"/>
              </a:rPr>
            </a:br>
            <a:r>
              <a:rPr lang="en" sz="1600">
                <a:solidFill>
                  <a:schemeClr val="dk1"/>
                </a:solidFill>
                <a:latin typeface="Roboto"/>
                <a:ea typeface="Roboto"/>
                <a:cs typeface="Roboto"/>
                <a:sym typeface="Roboto"/>
              </a:rPr>
              <a:t>that encourages increase in gas supply and expansion of pipeline systems. </a:t>
            </a:r>
            <a:endParaRPr sz="1000">
              <a:solidFill>
                <a:schemeClr val="dk1"/>
              </a:solidFill>
              <a:latin typeface="Roboto"/>
              <a:ea typeface="Roboto"/>
              <a:cs typeface="Roboto"/>
              <a:sym typeface="Roboto"/>
            </a:endParaRPr>
          </a:p>
          <a:p>
            <a:pPr indent="0" lvl="0" marL="0" rtl="0" algn="l">
              <a:spcBef>
                <a:spcPts val="0"/>
              </a:spcBef>
              <a:spcAft>
                <a:spcPts val="0"/>
              </a:spcAft>
              <a:buNone/>
            </a:pPr>
            <a:r>
              <a:t/>
            </a:r>
            <a:endParaRPr sz="1000">
              <a:solidFill>
                <a:schemeClr val="dk1"/>
              </a:solidFill>
              <a:latin typeface="Roboto"/>
              <a:ea typeface="Roboto"/>
              <a:cs typeface="Roboto"/>
              <a:sym typeface="Roboto"/>
            </a:endParaRPr>
          </a:p>
          <a:p>
            <a:pPr indent="0" lvl="0" marL="0" rtl="0" algn="l">
              <a:spcBef>
                <a:spcPts val="0"/>
              </a:spcBef>
              <a:spcAft>
                <a:spcPts val="0"/>
              </a:spcAft>
              <a:buNone/>
            </a:pPr>
            <a:r>
              <a:rPr b="1" lang="en" sz="1800">
                <a:solidFill>
                  <a:schemeClr val="dk1"/>
                </a:solidFill>
                <a:latin typeface="Roboto"/>
                <a:ea typeface="Roboto"/>
                <a:cs typeface="Roboto"/>
                <a:sym typeface="Roboto"/>
              </a:rPr>
              <a:t>— Natural gas fired generators</a:t>
            </a:r>
            <a:endParaRPr b="1" sz="18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Local pollution. In some cases, has led to un-permitted / un-regulated development by DC developers</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b="1" i="1" lang="en" sz="1800">
                <a:solidFill>
                  <a:schemeClr val="dk1"/>
                </a:solidFill>
                <a:latin typeface="Roboto"/>
                <a:ea typeface="Roboto"/>
                <a:cs typeface="Roboto"/>
                <a:sym typeface="Roboto"/>
              </a:rPr>
              <a:t>Invites gas development like LNG storage, additional capacity on existing </a:t>
            </a:r>
            <a:br>
              <a:rPr b="1" i="1" lang="en" sz="1800">
                <a:solidFill>
                  <a:schemeClr val="dk1"/>
                </a:solidFill>
                <a:latin typeface="Roboto"/>
                <a:ea typeface="Roboto"/>
                <a:cs typeface="Roboto"/>
                <a:sym typeface="Roboto"/>
              </a:rPr>
            </a:br>
            <a:r>
              <a:rPr b="1" i="1" lang="en" sz="1800">
                <a:solidFill>
                  <a:schemeClr val="dk1"/>
                </a:solidFill>
                <a:latin typeface="Roboto"/>
                <a:ea typeface="Roboto"/>
                <a:cs typeface="Roboto"/>
                <a:sym typeface="Roboto"/>
              </a:rPr>
              <a:t>nearby pipelines, new pipelines and laterals directly to data centers.</a:t>
            </a:r>
            <a:endParaRPr b="1" i="1" sz="1500">
              <a:solidFill>
                <a:schemeClr val="dk1"/>
              </a:solidFill>
              <a:latin typeface="Roboto"/>
              <a:ea typeface="Roboto"/>
              <a:cs typeface="Roboto"/>
              <a:sym typeface="Roboto"/>
            </a:endParaRPr>
          </a:p>
          <a:p>
            <a:pPr indent="0" lvl="0" marL="0" rtl="0" algn="l">
              <a:spcBef>
                <a:spcPts val="0"/>
              </a:spcBef>
              <a:spcAft>
                <a:spcPts val="0"/>
              </a:spcAft>
              <a:buNone/>
            </a:pPr>
            <a:r>
              <a:t/>
            </a:r>
            <a:endParaRPr sz="1300">
              <a:solidFill>
                <a:schemeClr val="dk1"/>
              </a:solidFill>
              <a:latin typeface="Roboto"/>
              <a:ea typeface="Roboto"/>
              <a:cs typeface="Roboto"/>
              <a:sym typeface="Roboto"/>
            </a:endParaRPr>
          </a:p>
          <a:p>
            <a:pPr indent="0" lvl="0" marL="0" rtl="0" algn="l">
              <a:spcBef>
                <a:spcPts val="0"/>
              </a:spcBef>
              <a:spcAft>
                <a:spcPts val="0"/>
              </a:spcAft>
              <a:buNone/>
            </a:pPr>
            <a:r>
              <a:rPr lang="en" sz="1600">
                <a:solidFill>
                  <a:schemeClr val="dk1"/>
                </a:solidFill>
                <a:latin typeface="Roboto"/>
                <a:ea typeface="Roboto"/>
                <a:cs typeface="Roboto"/>
                <a:sym typeface="Roboto"/>
              </a:rPr>
              <a:t>This is happening in other parts of the country and could happen here with the mix of development incentives and preference for BYO models.</a:t>
            </a:r>
            <a:br>
              <a:rPr lang="en" sz="800">
                <a:solidFill>
                  <a:schemeClr val="dk1"/>
                </a:solidFill>
                <a:latin typeface="Roboto"/>
                <a:ea typeface="Roboto"/>
                <a:cs typeface="Roboto"/>
                <a:sym typeface="Roboto"/>
              </a:rPr>
            </a:br>
            <a:br>
              <a:rPr lang="en" sz="1000">
                <a:solidFill>
                  <a:schemeClr val="dk1"/>
                </a:solidFill>
                <a:latin typeface="Roboto"/>
                <a:ea typeface="Roboto"/>
                <a:cs typeface="Roboto"/>
                <a:sym typeface="Roboto"/>
              </a:rPr>
            </a:br>
            <a:r>
              <a:rPr b="1" i="1" lang="en" sz="1900">
                <a:solidFill>
                  <a:schemeClr val="dk1"/>
                </a:solidFill>
                <a:latin typeface="Roboto"/>
                <a:ea typeface="Roboto"/>
                <a:cs typeface="Roboto"/>
                <a:sym typeface="Roboto"/>
              </a:rPr>
              <a:t>• Around 75% of BTM power for data centers is gas-fired</a:t>
            </a:r>
            <a:br>
              <a:rPr b="1" i="1" lang="en" sz="900">
                <a:solidFill>
                  <a:schemeClr val="dk1"/>
                </a:solidFill>
                <a:latin typeface="Roboto"/>
                <a:ea typeface="Roboto"/>
                <a:cs typeface="Roboto"/>
                <a:sym typeface="Roboto"/>
              </a:rPr>
            </a:br>
            <a:br>
              <a:rPr b="1" i="1" lang="en" sz="900">
                <a:solidFill>
                  <a:schemeClr val="dk1"/>
                </a:solidFill>
                <a:latin typeface="Roboto"/>
                <a:ea typeface="Roboto"/>
                <a:cs typeface="Roboto"/>
                <a:sym typeface="Roboto"/>
              </a:rPr>
            </a:br>
            <a:r>
              <a:rPr lang="en" sz="1900">
                <a:solidFill>
                  <a:schemeClr val="dk1"/>
                </a:solidFill>
                <a:latin typeface="Roboto"/>
                <a:ea typeface="Roboto"/>
                <a:cs typeface="Roboto"/>
                <a:sym typeface="Roboto"/>
              </a:rPr>
              <a:t>•</a:t>
            </a:r>
            <a:r>
              <a:rPr lang="en" sz="1900">
                <a:solidFill>
                  <a:schemeClr val="dk1"/>
                </a:solidFill>
                <a:latin typeface="Roboto"/>
                <a:ea typeface="Roboto"/>
                <a:cs typeface="Roboto"/>
                <a:sym typeface="Roboto"/>
              </a:rPr>
              <a:t> </a:t>
            </a:r>
            <a:r>
              <a:rPr b="1" i="1" lang="en" sz="1900">
                <a:solidFill>
                  <a:schemeClr val="dk1"/>
                </a:solidFill>
                <a:latin typeface="Roboto"/>
                <a:ea typeface="Roboto"/>
                <a:cs typeface="Roboto"/>
                <a:sym typeface="Roboto"/>
              </a:rPr>
              <a:t>Govs. Lamont, Healey, Mills and Ayotte specifically </a:t>
            </a:r>
            <a:br>
              <a:rPr b="1" i="1" lang="en" sz="1900">
                <a:solidFill>
                  <a:schemeClr val="dk1"/>
                </a:solidFill>
                <a:latin typeface="Roboto"/>
                <a:ea typeface="Roboto"/>
                <a:cs typeface="Roboto"/>
                <a:sym typeface="Roboto"/>
              </a:rPr>
            </a:br>
            <a:r>
              <a:rPr b="1" i="1" lang="en" sz="1900">
                <a:solidFill>
                  <a:schemeClr val="dk1"/>
                </a:solidFill>
                <a:latin typeface="Roboto"/>
                <a:ea typeface="Roboto"/>
                <a:cs typeface="Roboto"/>
                <a:sym typeface="Roboto"/>
              </a:rPr>
              <a:t>	support Bring Your Own Power / Generation</a:t>
            </a:r>
            <a:br>
              <a:rPr b="1" i="1" lang="en" sz="1800">
                <a:solidFill>
                  <a:schemeClr val="dk1"/>
                </a:solidFill>
                <a:latin typeface="Roboto"/>
                <a:ea typeface="Roboto"/>
                <a:cs typeface="Roboto"/>
                <a:sym typeface="Roboto"/>
              </a:rPr>
            </a:br>
            <a:endParaRPr b="1" i="1" sz="1800">
              <a:solidFill>
                <a:schemeClr val="dk1"/>
              </a:solidFill>
              <a:latin typeface="Roboto"/>
              <a:ea typeface="Roboto"/>
              <a:cs typeface="Roboto"/>
              <a:sym typeface="Roboto"/>
            </a:endParaRPr>
          </a:p>
          <a:p>
            <a:pPr indent="0" lvl="0" marL="0" rtl="0" algn="l">
              <a:spcBef>
                <a:spcPts val="0"/>
              </a:spcBef>
              <a:spcAft>
                <a:spcPts val="0"/>
              </a:spcAft>
              <a:buNone/>
            </a:pPr>
            <a:r>
              <a:t/>
            </a:r>
            <a:endParaRPr sz="1600">
              <a:solidFill>
                <a:schemeClr val="dk1"/>
              </a:solidFill>
              <a:latin typeface="Roboto"/>
              <a:ea typeface="Roboto"/>
              <a:cs typeface="Roboto"/>
              <a:sym typeface="Roboto"/>
            </a:endParaRPr>
          </a:p>
          <a:p>
            <a:pPr indent="0" lvl="0" marL="0" rtl="0" algn="l">
              <a:spcBef>
                <a:spcPts val="0"/>
              </a:spcBef>
              <a:spcAft>
                <a:spcPts val="0"/>
              </a:spcAft>
              <a:buNone/>
            </a:pPr>
            <a:r>
              <a:t/>
            </a:r>
            <a:endParaRPr sz="1600">
              <a:solidFill>
                <a:schemeClr val="dk1"/>
              </a:solidFill>
              <a:latin typeface="Roboto"/>
              <a:ea typeface="Roboto"/>
              <a:cs typeface="Roboto"/>
              <a:sym typeface="Roboto"/>
            </a:endParaRPr>
          </a:p>
          <a:p>
            <a:pPr indent="0" lvl="0" marL="0" rtl="0" algn="l">
              <a:spcBef>
                <a:spcPts val="0"/>
              </a:spcBef>
              <a:spcAft>
                <a:spcPts val="0"/>
              </a:spcAft>
              <a:buNone/>
            </a:pPr>
            <a:r>
              <a:t/>
            </a:r>
            <a:endParaRPr sz="1600">
              <a:solidFill>
                <a:schemeClr val="dk1"/>
              </a:solidFill>
              <a:latin typeface="Roboto"/>
              <a:ea typeface="Roboto"/>
              <a:cs typeface="Roboto"/>
              <a:sym typeface="Roboto"/>
            </a:endParaRPr>
          </a:p>
          <a:p>
            <a:pPr indent="0" lvl="0" marL="0" rtl="0" algn="l">
              <a:spcBef>
                <a:spcPts val="0"/>
              </a:spcBef>
              <a:spcAft>
                <a:spcPts val="0"/>
              </a:spcAft>
              <a:buNone/>
            </a:pPr>
            <a:r>
              <a:t/>
            </a:r>
            <a:endParaRPr sz="1600">
              <a:solidFill>
                <a:schemeClr val="dk1"/>
              </a:solidFill>
              <a:latin typeface="Roboto"/>
              <a:ea typeface="Roboto"/>
              <a:cs typeface="Roboto"/>
              <a:sym typeface="Roboto"/>
            </a:endParaRPr>
          </a:p>
        </p:txBody>
      </p:sp>
      <p:sp>
        <p:nvSpPr>
          <p:cNvPr id="116" name="Google Shape;116;p18"/>
          <p:cNvSpPr/>
          <p:nvPr/>
        </p:nvSpPr>
        <p:spPr>
          <a:xfrm>
            <a:off x="7180375" y="4425207"/>
            <a:ext cx="1817700" cy="551100"/>
          </a:xfrm>
          <a:prstGeom prst="rect">
            <a:avLst/>
          </a:prstGeom>
          <a:solidFill>
            <a:srgbClr val="FFFFFF"/>
          </a:solidFill>
          <a:ln>
            <a:noFill/>
          </a:ln>
        </p:spPr>
        <p:txBody>
          <a:bodyPr anchorCtr="0" anchor="ctr" bIns="85450" lIns="85450" spcFirstLastPara="1" rIns="85450" wrap="square" tIns="85450">
            <a:noAutofit/>
          </a:bodyPr>
          <a:lstStyle/>
          <a:p>
            <a:pPr indent="0" lvl="0" marL="0" rtl="0" algn="ctr">
              <a:spcBef>
                <a:spcPts val="0"/>
              </a:spcBef>
              <a:spcAft>
                <a:spcPts val="0"/>
              </a:spcAft>
              <a:buNone/>
            </a:pPr>
            <a:r>
              <a:t/>
            </a:r>
            <a:endParaRPr sz="1309">
              <a:latin typeface="DM Sans"/>
              <a:ea typeface="DM Sans"/>
              <a:cs typeface="DM Sans"/>
              <a:sym typeface="DM Sans"/>
            </a:endParaRPr>
          </a:p>
        </p:txBody>
      </p:sp>
      <p:pic>
        <p:nvPicPr>
          <p:cNvPr id="117" name="Google Shape;117;p18" title="BEATlogo.jpg"/>
          <p:cNvPicPr preferRelativeResize="0"/>
          <p:nvPr/>
        </p:nvPicPr>
        <p:blipFill>
          <a:blip r:embed="rId3">
            <a:alphaModFix/>
          </a:blip>
          <a:stretch>
            <a:fillRect/>
          </a:stretch>
        </p:blipFill>
        <p:spPr>
          <a:xfrm>
            <a:off x="6248375" y="4387082"/>
            <a:ext cx="839741" cy="595799"/>
          </a:xfrm>
          <a:prstGeom prst="rect">
            <a:avLst/>
          </a:prstGeom>
          <a:noFill/>
          <a:ln>
            <a:noFill/>
          </a:ln>
        </p:spPr>
      </p:pic>
      <p:pic>
        <p:nvPicPr>
          <p:cNvPr descr="PLAN-logo_6-15 by150.jpg" id="118" name="Google Shape;118;p18"/>
          <p:cNvPicPr preferRelativeResize="0"/>
          <p:nvPr/>
        </p:nvPicPr>
        <p:blipFill>
          <a:blip r:embed="rId4">
            <a:alphaModFix/>
          </a:blip>
          <a:stretch>
            <a:fillRect/>
          </a:stretch>
        </p:blipFill>
        <p:spPr>
          <a:xfrm>
            <a:off x="7207124" y="4444249"/>
            <a:ext cx="1746989" cy="522010"/>
          </a:xfrm>
          <a:prstGeom prst="rect">
            <a:avLst/>
          </a:prstGeom>
          <a:noFill/>
          <a:ln>
            <a:noFill/>
          </a:ln>
        </p:spPr>
      </p:pic>
      <p:sp>
        <p:nvSpPr>
          <p:cNvPr id="119" name="Google Shape;119;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120" name="Google Shape;120;p18"/>
          <p:cNvCxnSpPr/>
          <p:nvPr/>
        </p:nvCxnSpPr>
        <p:spPr>
          <a:xfrm rot="10800000">
            <a:off x="121750" y="0"/>
            <a:ext cx="0" cy="5143500"/>
          </a:xfrm>
          <a:prstGeom prst="straightConnector1">
            <a:avLst/>
          </a:prstGeom>
          <a:noFill/>
          <a:ln cap="flat" cmpd="sng" w="228600">
            <a:solidFill>
              <a:srgbClr val="A4C2F4"/>
            </a:solidFill>
            <a:prstDash val="solid"/>
            <a:round/>
            <a:headEnd len="med" w="med" type="none"/>
            <a:tailEnd len="med" w="med"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19"/>
          <p:cNvSpPr/>
          <p:nvPr/>
        </p:nvSpPr>
        <p:spPr>
          <a:xfrm>
            <a:off x="12150" y="12150"/>
            <a:ext cx="9144000" cy="5143500"/>
          </a:xfrm>
          <a:prstGeom prst="rect">
            <a:avLst/>
          </a:prstGeom>
          <a:solidFill>
            <a:srgbClr val="E6F4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6" name="Google Shape;126;p19"/>
          <p:cNvSpPr txBox="1"/>
          <p:nvPr/>
        </p:nvSpPr>
        <p:spPr>
          <a:xfrm>
            <a:off x="316700" y="190225"/>
            <a:ext cx="8424300" cy="75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dk1"/>
                </a:solidFill>
                <a:latin typeface="Roboto"/>
                <a:ea typeface="Roboto"/>
                <a:cs typeface="Roboto"/>
                <a:sym typeface="Roboto"/>
              </a:rPr>
              <a:t>BYOP = Additional Gas infrastructure = Local emissions</a:t>
            </a:r>
            <a:endParaRPr b="1" sz="2400">
              <a:solidFill>
                <a:schemeClr val="dk1"/>
              </a:solidFill>
              <a:latin typeface="Roboto"/>
              <a:ea typeface="Roboto"/>
              <a:cs typeface="Roboto"/>
              <a:sym typeface="Roboto"/>
            </a:endParaRPr>
          </a:p>
        </p:txBody>
      </p:sp>
      <p:pic>
        <p:nvPicPr>
          <p:cNvPr id="127" name="Google Shape;127;p19"/>
          <p:cNvPicPr preferRelativeResize="0"/>
          <p:nvPr/>
        </p:nvPicPr>
        <p:blipFill rotWithShape="1">
          <a:blip r:embed="rId3">
            <a:alphaModFix/>
          </a:blip>
          <a:srcRect b="10195" l="8822" r="2604" t="6783"/>
          <a:stretch/>
        </p:blipFill>
        <p:spPr>
          <a:xfrm>
            <a:off x="156994" y="717975"/>
            <a:ext cx="8800324" cy="4198750"/>
          </a:xfrm>
          <a:prstGeom prst="rect">
            <a:avLst/>
          </a:prstGeom>
          <a:noFill/>
          <a:ln>
            <a:noFill/>
          </a:ln>
        </p:spPr>
      </p:pic>
      <p:sp>
        <p:nvSpPr>
          <p:cNvPr id="128" name="Google Shape;128;p19"/>
          <p:cNvSpPr/>
          <p:nvPr/>
        </p:nvSpPr>
        <p:spPr>
          <a:xfrm>
            <a:off x="7180375" y="4425207"/>
            <a:ext cx="1817700" cy="551100"/>
          </a:xfrm>
          <a:prstGeom prst="rect">
            <a:avLst/>
          </a:prstGeom>
          <a:solidFill>
            <a:srgbClr val="FFFFFF"/>
          </a:solidFill>
          <a:ln>
            <a:noFill/>
          </a:ln>
        </p:spPr>
        <p:txBody>
          <a:bodyPr anchorCtr="0" anchor="ctr" bIns="85450" lIns="85450" spcFirstLastPara="1" rIns="85450" wrap="square" tIns="85450">
            <a:noAutofit/>
          </a:bodyPr>
          <a:lstStyle/>
          <a:p>
            <a:pPr indent="0" lvl="0" marL="0" rtl="0" algn="ctr">
              <a:spcBef>
                <a:spcPts val="0"/>
              </a:spcBef>
              <a:spcAft>
                <a:spcPts val="0"/>
              </a:spcAft>
              <a:buNone/>
            </a:pPr>
            <a:r>
              <a:t/>
            </a:r>
            <a:endParaRPr sz="1309">
              <a:latin typeface="DM Sans"/>
              <a:ea typeface="DM Sans"/>
              <a:cs typeface="DM Sans"/>
              <a:sym typeface="DM Sans"/>
            </a:endParaRPr>
          </a:p>
        </p:txBody>
      </p:sp>
      <p:pic>
        <p:nvPicPr>
          <p:cNvPr id="129" name="Google Shape;129;p19" title="BEATlogo.jpg"/>
          <p:cNvPicPr preferRelativeResize="0"/>
          <p:nvPr/>
        </p:nvPicPr>
        <p:blipFill>
          <a:blip r:embed="rId4">
            <a:alphaModFix/>
          </a:blip>
          <a:stretch>
            <a:fillRect/>
          </a:stretch>
        </p:blipFill>
        <p:spPr>
          <a:xfrm>
            <a:off x="6248375" y="4387082"/>
            <a:ext cx="839741" cy="595799"/>
          </a:xfrm>
          <a:prstGeom prst="rect">
            <a:avLst/>
          </a:prstGeom>
          <a:noFill/>
          <a:ln>
            <a:noFill/>
          </a:ln>
        </p:spPr>
      </p:pic>
      <p:pic>
        <p:nvPicPr>
          <p:cNvPr descr="PLAN-logo_6-15 by150.jpg" id="130" name="Google Shape;130;p19"/>
          <p:cNvPicPr preferRelativeResize="0"/>
          <p:nvPr/>
        </p:nvPicPr>
        <p:blipFill>
          <a:blip r:embed="rId5">
            <a:alphaModFix/>
          </a:blip>
          <a:stretch>
            <a:fillRect/>
          </a:stretch>
        </p:blipFill>
        <p:spPr>
          <a:xfrm>
            <a:off x="7207124" y="4444249"/>
            <a:ext cx="1746989" cy="522010"/>
          </a:xfrm>
          <a:prstGeom prst="rect">
            <a:avLst/>
          </a:prstGeom>
          <a:noFill/>
          <a:ln>
            <a:noFill/>
          </a:ln>
        </p:spPr>
      </p:pic>
      <p:sp>
        <p:nvSpPr>
          <p:cNvPr id="131" name="Google Shape;131;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132" name="Google Shape;132;p19"/>
          <p:cNvCxnSpPr/>
          <p:nvPr/>
        </p:nvCxnSpPr>
        <p:spPr>
          <a:xfrm rot="10800000">
            <a:off x="121750" y="0"/>
            <a:ext cx="0" cy="5143500"/>
          </a:xfrm>
          <a:prstGeom prst="straightConnector1">
            <a:avLst/>
          </a:prstGeom>
          <a:noFill/>
          <a:ln cap="flat" cmpd="sng" w="228600">
            <a:solidFill>
              <a:srgbClr val="A4C2F4"/>
            </a:solidFill>
            <a:prstDash val="solid"/>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0"/>
          <p:cNvSpPr/>
          <p:nvPr/>
        </p:nvSpPr>
        <p:spPr>
          <a:xfrm>
            <a:off x="12150" y="12150"/>
            <a:ext cx="9144000" cy="5143500"/>
          </a:xfrm>
          <a:prstGeom prst="rect">
            <a:avLst/>
          </a:prstGeom>
          <a:solidFill>
            <a:srgbClr val="E6F4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38" name="Google Shape;138;p20"/>
          <p:cNvCxnSpPr/>
          <p:nvPr/>
        </p:nvCxnSpPr>
        <p:spPr>
          <a:xfrm rot="10800000">
            <a:off x="121750" y="0"/>
            <a:ext cx="0" cy="5143500"/>
          </a:xfrm>
          <a:prstGeom prst="straightConnector1">
            <a:avLst/>
          </a:prstGeom>
          <a:noFill/>
          <a:ln cap="flat" cmpd="sng" w="228600">
            <a:solidFill>
              <a:srgbClr val="A4C2F4"/>
            </a:solidFill>
            <a:prstDash val="solid"/>
            <a:round/>
            <a:headEnd len="med" w="med" type="none"/>
            <a:tailEnd len="med" w="med" type="none"/>
          </a:ln>
        </p:spPr>
      </p:cxnSp>
      <p:pic>
        <p:nvPicPr>
          <p:cNvPr id="139" name="Google Shape;139;p20" title="Screenshot 2026-05-27 at 5.06.11 PM.png"/>
          <p:cNvPicPr preferRelativeResize="0"/>
          <p:nvPr/>
        </p:nvPicPr>
        <p:blipFill>
          <a:blip r:embed="rId3">
            <a:alphaModFix/>
          </a:blip>
          <a:stretch>
            <a:fillRect/>
          </a:stretch>
        </p:blipFill>
        <p:spPr>
          <a:xfrm rot="511643">
            <a:off x="4420074" y="875230"/>
            <a:ext cx="4543223" cy="3743250"/>
          </a:xfrm>
          <a:prstGeom prst="rect">
            <a:avLst/>
          </a:prstGeom>
          <a:no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sp>
        <p:nvSpPr>
          <p:cNvPr id="140" name="Google Shape;140;p20"/>
          <p:cNvSpPr txBox="1"/>
          <p:nvPr/>
        </p:nvSpPr>
        <p:spPr>
          <a:xfrm>
            <a:off x="316700" y="190225"/>
            <a:ext cx="7773300" cy="75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dk1"/>
                </a:solidFill>
                <a:latin typeface="Roboto"/>
                <a:ea typeface="Roboto"/>
                <a:cs typeface="Roboto"/>
                <a:sym typeface="Roboto"/>
              </a:rPr>
              <a:t>BYOP / BYOG = Local emissions</a:t>
            </a:r>
            <a:endParaRPr b="1" sz="2400">
              <a:solidFill>
                <a:schemeClr val="dk1"/>
              </a:solidFill>
              <a:latin typeface="Roboto"/>
              <a:ea typeface="Roboto"/>
              <a:cs typeface="Roboto"/>
              <a:sym typeface="Roboto"/>
            </a:endParaRPr>
          </a:p>
        </p:txBody>
      </p:sp>
      <p:pic>
        <p:nvPicPr>
          <p:cNvPr id="141" name="Google Shape;141;p20" title="Screenshot 2026-05-27 at 5.04.48 PM.png"/>
          <p:cNvPicPr preferRelativeResize="0"/>
          <p:nvPr/>
        </p:nvPicPr>
        <p:blipFill rotWithShape="1">
          <a:blip r:embed="rId4">
            <a:alphaModFix/>
          </a:blip>
          <a:srcRect b="0" l="3568" r="0" t="0"/>
          <a:stretch/>
        </p:blipFill>
        <p:spPr>
          <a:xfrm>
            <a:off x="203994" y="674425"/>
            <a:ext cx="4437451" cy="4316674"/>
          </a:xfrm>
          <a:prstGeom prst="rect">
            <a:avLst/>
          </a:prstGeom>
          <a:no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sp>
        <p:nvSpPr>
          <p:cNvPr id="142" name="Google Shape;142;p20"/>
          <p:cNvSpPr/>
          <p:nvPr/>
        </p:nvSpPr>
        <p:spPr>
          <a:xfrm>
            <a:off x="7180375" y="4425207"/>
            <a:ext cx="1817700" cy="551100"/>
          </a:xfrm>
          <a:prstGeom prst="rect">
            <a:avLst/>
          </a:prstGeom>
          <a:solidFill>
            <a:srgbClr val="FFFFFF"/>
          </a:solidFill>
          <a:ln>
            <a:noFill/>
          </a:ln>
        </p:spPr>
        <p:txBody>
          <a:bodyPr anchorCtr="0" anchor="ctr" bIns="85450" lIns="85450" spcFirstLastPara="1" rIns="85450" wrap="square" tIns="85450">
            <a:noAutofit/>
          </a:bodyPr>
          <a:lstStyle/>
          <a:p>
            <a:pPr indent="0" lvl="0" marL="0" rtl="0" algn="ctr">
              <a:spcBef>
                <a:spcPts val="0"/>
              </a:spcBef>
              <a:spcAft>
                <a:spcPts val="0"/>
              </a:spcAft>
              <a:buNone/>
            </a:pPr>
            <a:r>
              <a:t/>
            </a:r>
            <a:endParaRPr sz="1309">
              <a:latin typeface="DM Sans"/>
              <a:ea typeface="DM Sans"/>
              <a:cs typeface="DM Sans"/>
              <a:sym typeface="DM Sans"/>
            </a:endParaRPr>
          </a:p>
        </p:txBody>
      </p:sp>
      <p:pic>
        <p:nvPicPr>
          <p:cNvPr id="143" name="Google Shape;143;p20" title="BEATlogo.jpg"/>
          <p:cNvPicPr preferRelativeResize="0"/>
          <p:nvPr/>
        </p:nvPicPr>
        <p:blipFill>
          <a:blip r:embed="rId5">
            <a:alphaModFix/>
          </a:blip>
          <a:stretch>
            <a:fillRect/>
          </a:stretch>
        </p:blipFill>
        <p:spPr>
          <a:xfrm>
            <a:off x="6248375" y="4387082"/>
            <a:ext cx="839741" cy="595799"/>
          </a:xfrm>
          <a:prstGeom prst="rect">
            <a:avLst/>
          </a:prstGeom>
          <a:noFill/>
          <a:ln>
            <a:noFill/>
          </a:ln>
        </p:spPr>
      </p:pic>
      <p:pic>
        <p:nvPicPr>
          <p:cNvPr descr="PLAN-logo_6-15 by150.jpg" id="144" name="Google Shape;144;p20"/>
          <p:cNvPicPr preferRelativeResize="0"/>
          <p:nvPr/>
        </p:nvPicPr>
        <p:blipFill>
          <a:blip r:embed="rId6">
            <a:alphaModFix/>
          </a:blip>
          <a:stretch>
            <a:fillRect/>
          </a:stretch>
        </p:blipFill>
        <p:spPr>
          <a:xfrm>
            <a:off x="7207124" y="4444249"/>
            <a:ext cx="1746989" cy="522010"/>
          </a:xfrm>
          <a:prstGeom prst="rect">
            <a:avLst/>
          </a:prstGeom>
          <a:noFill/>
          <a:ln>
            <a:noFill/>
          </a:ln>
        </p:spPr>
      </p:pic>
      <p:sp>
        <p:nvSpPr>
          <p:cNvPr id="145" name="Google Shape;145;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21" title="0318_datacenter-6.jpg"/>
          <p:cNvPicPr preferRelativeResize="0"/>
          <p:nvPr/>
        </p:nvPicPr>
        <p:blipFill>
          <a:blip r:embed="rId3">
            <a:alphaModFix/>
          </a:blip>
          <a:stretch>
            <a:fillRect/>
          </a:stretch>
        </p:blipFill>
        <p:spPr>
          <a:xfrm>
            <a:off x="11875" y="0"/>
            <a:ext cx="9120251" cy="5143501"/>
          </a:xfrm>
          <a:prstGeom prst="rect">
            <a:avLst/>
          </a:prstGeom>
          <a:noFill/>
          <a:ln>
            <a:noFill/>
          </a:ln>
        </p:spPr>
      </p:pic>
      <p:sp>
        <p:nvSpPr>
          <p:cNvPr id="151" name="Google Shape;151;p21"/>
          <p:cNvSpPr/>
          <p:nvPr/>
        </p:nvSpPr>
        <p:spPr>
          <a:xfrm>
            <a:off x="7180375" y="4425207"/>
            <a:ext cx="1817700" cy="551100"/>
          </a:xfrm>
          <a:prstGeom prst="rect">
            <a:avLst/>
          </a:prstGeom>
          <a:solidFill>
            <a:srgbClr val="FFFFFF"/>
          </a:solidFill>
          <a:ln>
            <a:noFill/>
          </a:ln>
        </p:spPr>
        <p:txBody>
          <a:bodyPr anchorCtr="0" anchor="ctr" bIns="85450" lIns="85450" spcFirstLastPara="1" rIns="85450" wrap="square" tIns="85450">
            <a:noAutofit/>
          </a:bodyPr>
          <a:lstStyle/>
          <a:p>
            <a:pPr indent="0" lvl="0" marL="0" rtl="0" algn="ctr">
              <a:spcBef>
                <a:spcPts val="0"/>
              </a:spcBef>
              <a:spcAft>
                <a:spcPts val="0"/>
              </a:spcAft>
              <a:buNone/>
            </a:pPr>
            <a:r>
              <a:t/>
            </a:r>
            <a:endParaRPr sz="1309">
              <a:latin typeface="DM Sans"/>
              <a:ea typeface="DM Sans"/>
              <a:cs typeface="DM Sans"/>
              <a:sym typeface="DM Sans"/>
            </a:endParaRPr>
          </a:p>
        </p:txBody>
      </p:sp>
      <p:pic>
        <p:nvPicPr>
          <p:cNvPr id="152" name="Google Shape;152;p21" title="BEATlogo.jpg"/>
          <p:cNvPicPr preferRelativeResize="0"/>
          <p:nvPr/>
        </p:nvPicPr>
        <p:blipFill>
          <a:blip r:embed="rId4">
            <a:alphaModFix/>
          </a:blip>
          <a:stretch>
            <a:fillRect/>
          </a:stretch>
        </p:blipFill>
        <p:spPr>
          <a:xfrm>
            <a:off x="6248375" y="4387082"/>
            <a:ext cx="839741" cy="595799"/>
          </a:xfrm>
          <a:prstGeom prst="rect">
            <a:avLst/>
          </a:prstGeom>
          <a:noFill/>
          <a:ln>
            <a:noFill/>
          </a:ln>
        </p:spPr>
      </p:pic>
      <p:pic>
        <p:nvPicPr>
          <p:cNvPr descr="PLAN-logo_6-15 by150.jpg" id="153" name="Google Shape;153;p21"/>
          <p:cNvPicPr preferRelativeResize="0"/>
          <p:nvPr/>
        </p:nvPicPr>
        <p:blipFill>
          <a:blip r:embed="rId5">
            <a:alphaModFix/>
          </a:blip>
          <a:stretch>
            <a:fillRect/>
          </a:stretch>
        </p:blipFill>
        <p:spPr>
          <a:xfrm>
            <a:off x="7207124" y="4444249"/>
            <a:ext cx="1746989" cy="522010"/>
          </a:xfrm>
          <a:prstGeom prst="rect">
            <a:avLst/>
          </a:prstGeom>
          <a:noFill/>
          <a:ln>
            <a:noFill/>
          </a:ln>
        </p:spPr>
      </p:pic>
      <p:sp>
        <p:nvSpPr>
          <p:cNvPr id="154" name="Google Shape;154;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